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8"/>
  </p:notesMasterIdLst>
  <p:handoutMasterIdLst>
    <p:handoutMasterId r:id="rId59"/>
  </p:handoutMasterIdLst>
  <p:sldIdLst>
    <p:sldId id="461" r:id="rId2"/>
    <p:sldId id="514" r:id="rId3"/>
    <p:sldId id="507" r:id="rId4"/>
    <p:sldId id="508" r:id="rId5"/>
    <p:sldId id="509" r:id="rId6"/>
    <p:sldId id="511" r:id="rId7"/>
    <p:sldId id="512" r:id="rId8"/>
    <p:sldId id="513" r:id="rId9"/>
    <p:sldId id="500" r:id="rId10"/>
    <p:sldId id="553" r:id="rId11"/>
    <p:sldId id="465" r:id="rId12"/>
    <p:sldId id="517" r:id="rId13"/>
    <p:sldId id="504" r:id="rId14"/>
    <p:sldId id="506" r:id="rId15"/>
    <p:sldId id="519" r:id="rId16"/>
    <p:sldId id="523" r:id="rId17"/>
    <p:sldId id="525" r:id="rId18"/>
    <p:sldId id="526" r:id="rId19"/>
    <p:sldId id="527" r:id="rId20"/>
    <p:sldId id="532" r:id="rId21"/>
    <p:sldId id="533" r:id="rId22"/>
    <p:sldId id="538" r:id="rId23"/>
    <p:sldId id="552" r:id="rId24"/>
    <p:sldId id="521" r:id="rId25"/>
    <p:sldId id="467" r:id="rId26"/>
    <p:sldId id="468" r:id="rId27"/>
    <p:sldId id="476" r:id="rId28"/>
    <p:sldId id="478" r:id="rId29"/>
    <p:sldId id="479" r:id="rId30"/>
    <p:sldId id="480" r:id="rId31"/>
    <p:sldId id="481" r:id="rId32"/>
    <p:sldId id="482" r:id="rId33"/>
    <p:sldId id="483" r:id="rId34"/>
    <p:sldId id="484" r:id="rId35"/>
    <p:sldId id="540" r:id="rId36"/>
    <p:sldId id="542" r:id="rId37"/>
    <p:sldId id="502" r:id="rId38"/>
    <p:sldId id="554" r:id="rId39"/>
    <p:sldId id="503" r:id="rId40"/>
    <p:sldId id="485" r:id="rId41"/>
    <p:sldId id="486" r:id="rId42"/>
    <p:sldId id="546" r:id="rId43"/>
    <p:sldId id="547" r:id="rId44"/>
    <p:sldId id="550" r:id="rId45"/>
    <p:sldId id="551" r:id="rId46"/>
    <p:sldId id="549" r:id="rId47"/>
    <p:sldId id="489" r:id="rId48"/>
    <p:sldId id="493" r:id="rId49"/>
    <p:sldId id="494" r:id="rId50"/>
    <p:sldId id="495" r:id="rId51"/>
    <p:sldId id="496" r:id="rId52"/>
    <p:sldId id="497" r:id="rId53"/>
    <p:sldId id="498" r:id="rId54"/>
    <p:sldId id="544" r:id="rId55"/>
    <p:sldId id="543" r:id="rId56"/>
    <p:sldId id="460" r:id="rId5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9" autoAdjust="0"/>
    <p:restoredTop sz="94660"/>
  </p:normalViewPr>
  <p:slideViewPr>
    <p:cSldViewPr>
      <p:cViewPr varScale="1">
        <p:scale>
          <a:sx n="131" d="100"/>
          <a:sy n="131" d="100"/>
        </p:scale>
        <p:origin x="13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F1FCEC7-1021-4297-A8D5-D6BB6BE015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59395" name="Rectangle 3">
            <a:extLst>
              <a:ext uri="{FF2B5EF4-FFF2-40B4-BE49-F238E27FC236}">
                <a16:creationId xmlns:a16="http://schemas.microsoft.com/office/drawing/2014/main" id="{CF1D6D19-3A87-499D-98A2-A01CDC018C08}"/>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59396" name="Rectangle 4">
            <a:extLst>
              <a:ext uri="{FF2B5EF4-FFF2-40B4-BE49-F238E27FC236}">
                <a16:creationId xmlns:a16="http://schemas.microsoft.com/office/drawing/2014/main" id="{BF501AA5-1150-4309-86EC-482AB1EB03A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59397" name="Rectangle 5">
            <a:extLst>
              <a:ext uri="{FF2B5EF4-FFF2-40B4-BE49-F238E27FC236}">
                <a16:creationId xmlns:a16="http://schemas.microsoft.com/office/drawing/2014/main" id="{D3194CD7-0FAA-4F6A-BDAF-9317F05AD70B}"/>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9296F301-3F08-4B06-B2D3-B2756948A380}" type="slidenum">
              <a:rPr lang="en-US" altLang="en-US"/>
              <a:pPr>
                <a:defRPr/>
              </a:pPr>
              <a:t>‹#›</a:t>
            </a:fld>
            <a:endParaRPr lang="en-US" altLang="en-US"/>
          </a:p>
        </p:txBody>
      </p:sp>
    </p:spTree>
    <p:extLst>
      <p:ext uri="{BB962C8B-B14F-4D97-AF65-F5344CB8AC3E}">
        <p14:creationId xmlns:p14="http://schemas.microsoft.com/office/powerpoint/2010/main" val="170936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FF76FC-FDA8-464C-B5E5-26C2106667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4D2A291-B847-40CF-9C0F-811331FAB13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2E22E991-E8DE-47C4-9BFD-C2A1C12204F0}" type="datetimeFigureOut">
              <a:rPr lang="en-US"/>
              <a:pPr>
                <a:defRPr/>
              </a:pPr>
              <a:t>8/5/19</a:t>
            </a:fld>
            <a:endParaRPr lang="en-US"/>
          </a:p>
        </p:txBody>
      </p:sp>
      <p:sp>
        <p:nvSpPr>
          <p:cNvPr id="4" name="Slide Image Placeholder 3">
            <a:extLst>
              <a:ext uri="{FF2B5EF4-FFF2-40B4-BE49-F238E27FC236}">
                <a16:creationId xmlns:a16="http://schemas.microsoft.com/office/drawing/2014/main" id="{2E54C907-AD68-4C23-AE76-E5E0E127B2F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CA9C445-8A44-4A7D-892D-F1149739E5E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63A263-15C6-43E8-9E4B-F16A0EBF550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7766AC2-37E4-4EAB-802E-F60D09E3C1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0C806A-52B5-4BE3-8A51-C6C8E5B4E394}" type="slidenum">
              <a:rPr lang="en-US" altLang="en-US"/>
              <a:pPr>
                <a:defRPr/>
              </a:pPr>
              <a:t>‹#›</a:t>
            </a:fld>
            <a:endParaRPr lang="en-US" altLang="en-US"/>
          </a:p>
        </p:txBody>
      </p:sp>
    </p:spTree>
    <p:extLst>
      <p:ext uri="{BB962C8B-B14F-4D97-AF65-F5344CB8AC3E}">
        <p14:creationId xmlns:p14="http://schemas.microsoft.com/office/powerpoint/2010/main" val="2564770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B422EE2-4FBB-4499-B2B1-AE87D29F9A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D9CA3F-531F-4A0B-99F1-68304D811731}" type="slidenum">
              <a:rPr lang="en-US" altLang="en-US">
                <a:latin typeface="Arial" panose="020B0604020202020204" pitchFamily="34" charset="0"/>
              </a:rPr>
              <a:pPr>
                <a:spcBef>
                  <a:spcPct val="0"/>
                </a:spcBef>
              </a:pPr>
              <a:t>53</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0BF64E09-36CE-4A06-9912-F6499E61587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EE900C0D-546C-432A-9394-D8B8751CE5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Mr. Spanierman also raised a number of other issues that are outside the scope of this article, including due process claims, equal protection claims, selective prosecution, and First Amendment claims regarding freedom of association.  He was ultimately unsuccessful on all counts.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285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9680792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19208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45322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84238"/>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8393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84238"/>
          </a:xfrm>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145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2406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481315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1099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40905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56733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364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32806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59302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95593F-8718-42D5-A993-93DFBC2C7D40}"/>
              </a:ext>
            </a:extLst>
          </p:cNvPr>
          <p:cNvSpPr>
            <a:spLocks noGrp="1" noChangeArrowheads="1"/>
          </p:cNvSpPr>
          <p:nvPr>
            <p:ph type="title"/>
          </p:nvPr>
        </p:nvSpPr>
        <p:spPr bwMode="auto">
          <a:xfrm>
            <a:off x="685800" y="533400"/>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ADDC3D-8137-48D3-8141-EA51AA8FABB0}"/>
              </a:ext>
            </a:extLst>
          </p:cNvPr>
          <p:cNvSpPr>
            <a:spLocks noGrp="1" noChangeArrowheads="1"/>
          </p:cNvSpPr>
          <p:nvPr>
            <p:ph type="body" idx="1"/>
          </p:nvPr>
        </p:nvSpPr>
        <p:spPr bwMode="auto">
          <a:xfrm>
            <a:off x="685800" y="1600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5">
            <a:extLst>
              <a:ext uri="{FF2B5EF4-FFF2-40B4-BE49-F238E27FC236}">
                <a16:creationId xmlns:a16="http://schemas.microsoft.com/office/drawing/2014/main" id="{71FAC172-D40A-4FD1-B532-DF70CBA5F129}"/>
              </a:ext>
            </a:extLst>
          </p:cNvPr>
          <p:cNvGrpSpPr>
            <a:grpSpLocks/>
          </p:cNvGrpSpPr>
          <p:nvPr userDrawn="1"/>
        </p:nvGrpSpPr>
        <p:grpSpPr bwMode="auto">
          <a:xfrm>
            <a:off x="0" y="0"/>
            <a:ext cx="9144000" cy="6858000"/>
            <a:chOff x="0" y="0"/>
            <a:chExt cx="5760" cy="4320"/>
          </a:xfrm>
        </p:grpSpPr>
        <p:sp>
          <p:nvSpPr>
            <p:cNvPr id="1030" name="Rectangle 6">
              <a:extLst>
                <a:ext uri="{FF2B5EF4-FFF2-40B4-BE49-F238E27FC236}">
                  <a16:creationId xmlns:a16="http://schemas.microsoft.com/office/drawing/2014/main" id="{38F8BB5D-036C-455B-9C43-FFD2C14E87AC}"/>
                </a:ext>
              </a:extLst>
            </p:cNvPr>
            <p:cNvSpPr>
              <a:spLocks noChangeArrowheads="1"/>
            </p:cNvSpPr>
            <p:nvPr userDrawn="1"/>
          </p:nvSpPr>
          <p:spPr bwMode="auto">
            <a:xfrm>
              <a:off x="144" y="144"/>
              <a:ext cx="48" cy="417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a:p>
          </p:txBody>
        </p:sp>
        <p:sp>
          <p:nvSpPr>
            <p:cNvPr id="1031" name="Rectangle 7">
              <a:extLst>
                <a:ext uri="{FF2B5EF4-FFF2-40B4-BE49-F238E27FC236}">
                  <a16:creationId xmlns:a16="http://schemas.microsoft.com/office/drawing/2014/main" id="{E869850A-DE8F-44FD-A7A9-BEE1AF0F3B96}"/>
                </a:ext>
              </a:extLst>
            </p:cNvPr>
            <p:cNvSpPr>
              <a:spLocks noChangeArrowheads="1"/>
            </p:cNvSpPr>
            <p:nvPr userDrawn="1"/>
          </p:nvSpPr>
          <p:spPr bwMode="auto">
            <a:xfrm rot="5400000">
              <a:off x="2832" y="-2736"/>
              <a:ext cx="96" cy="576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a:p>
          </p:txBody>
        </p:sp>
        <p:sp>
          <p:nvSpPr>
            <p:cNvPr id="1032" name="Rectangle 8">
              <a:extLst>
                <a:ext uri="{FF2B5EF4-FFF2-40B4-BE49-F238E27FC236}">
                  <a16:creationId xmlns:a16="http://schemas.microsoft.com/office/drawing/2014/main" id="{FB37EF92-4DD5-4F3D-9877-20F8EC1FC49A}"/>
                </a:ext>
              </a:extLst>
            </p:cNvPr>
            <p:cNvSpPr>
              <a:spLocks noChangeArrowheads="1"/>
            </p:cNvSpPr>
            <p:nvPr userDrawn="1"/>
          </p:nvSpPr>
          <p:spPr bwMode="auto">
            <a:xfrm>
              <a:off x="0" y="0"/>
              <a:ext cx="144" cy="432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a:p>
          </p:txBody>
        </p:sp>
        <p:sp>
          <p:nvSpPr>
            <p:cNvPr id="1033" name="Rectangle 9">
              <a:extLst>
                <a:ext uri="{FF2B5EF4-FFF2-40B4-BE49-F238E27FC236}">
                  <a16:creationId xmlns:a16="http://schemas.microsoft.com/office/drawing/2014/main" id="{2C12DA73-1EF1-4CE1-A34A-1F72FE2947E2}"/>
                </a:ext>
              </a:extLst>
            </p:cNvPr>
            <p:cNvSpPr>
              <a:spLocks noChangeArrowheads="1"/>
            </p:cNvSpPr>
            <p:nvPr userDrawn="1"/>
          </p:nvSpPr>
          <p:spPr bwMode="auto">
            <a:xfrm rot="5400000">
              <a:off x="2880" y="-2736"/>
              <a:ext cx="144" cy="5616"/>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a:p>
          </p:txBody>
        </p:sp>
      </p:grpSp>
      <p:pic>
        <p:nvPicPr>
          <p:cNvPr id="1029" name="Picture 10" descr="\\uslbes01\Apps\Logo\Udall Shumway Logo Web-01.png">
            <a:extLst>
              <a:ext uri="{FF2B5EF4-FFF2-40B4-BE49-F238E27FC236}">
                <a16:creationId xmlns:a16="http://schemas.microsoft.com/office/drawing/2014/main" id="{6419D03A-C257-462E-90C9-1395A2A3AE17}"/>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81000" y="6289675"/>
            <a:ext cx="2438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eb2.westlaw.com/find/default.wl?tf=-1&amp;serialnum=1968131204&amp;rs=WLW9.02&amp;ifm=NotSet&amp;fn=_top&amp;sv=Split&amp;tc=-1&amp;findtype=Y&amp;ordoc=2017583355&amp;db=708&amp;vr=2.0&amp;rp=/find/default.wl&amp;mt=4" TargetMode="External"/><Relationship Id="rId2" Type="http://schemas.openxmlformats.org/officeDocument/2006/relationships/hyperlink" Target="http://web2.westlaw.com/find/default.wl?tf=-1&amp;serialnum=2009252264&amp;rs=WLW9.02&amp;ifm=NotSet&amp;fn=_top&amp;sv=Split&amp;tc=-1&amp;findtype=Y&amp;ordoc=2017583355&amp;db=708&amp;vr=2.0&amp;rp=/find/default.wl&amp;mt=4"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bp@udallshumway.com" TargetMode="External"/><Relationship Id="rId2" Type="http://schemas.openxmlformats.org/officeDocument/2006/relationships/hyperlink" Target="http://www.udallshumway.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F7E3-7C09-4793-8616-E536E0D2EC37}"/>
              </a:ext>
            </a:extLst>
          </p:cNvPr>
          <p:cNvSpPr>
            <a:spLocks noGrp="1"/>
          </p:cNvSpPr>
          <p:nvPr>
            <p:ph type="ctrTitle"/>
          </p:nvPr>
        </p:nvSpPr>
        <p:spPr>
          <a:xfrm>
            <a:off x="609600" y="533400"/>
            <a:ext cx="8153400" cy="5791200"/>
          </a:xfrm>
        </p:spPr>
        <p:txBody>
          <a:bodyPr>
            <a:normAutofit/>
          </a:bodyPr>
          <a:lstStyle/>
          <a:p>
            <a:pPr>
              <a:defRPr/>
            </a:pPr>
            <a:r>
              <a:rPr lang="en-US" dirty="0" err="1"/>
              <a:t>Whatcha</a:t>
            </a:r>
            <a:r>
              <a:rPr lang="en-US" dirty="0"/>
              <a:t> </a:t>
            </a:r>
            <a:r>
              <a:rPr lang="en-US" dirty="0" err="1"/>
              <a:t>Gonna</a:t>
            </a:r>
            <a:r>
              <a:rPr lang="en-US" dirty="0"/>
              <a:t> Do When They Come For You?</a:t>
            </a:r>
            <a:br>
              <a:rPr lang="en-US" dirty="0"/>
            </a:br>
            <a:br>
              <a:rPr lang="en-US" dirty="0"/>
            </a:br>
            <a:r>
              <a:rPr lang="en-US" dirty="0"/>
              <a:t>When Students and Employees Misuse Social Media</a:t>
            </a:r>
            <a:br>
              <a:rPr lang="en-US" sz="3675" dirty="0"/>
            </a:br>
            <a:br>
              <a:rPr lang="en-US" sz="3675" dirty="0"/>
            </a:br>
            <a:endParaRPr lang="en-US" sz="28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148" y="327822"/>
            <a:ext cx="4114800" cy="3082128"/>
          </a:xfrm>
          <a:prstGeom prst="rect">
            <a:avLst/>
          </a:prstGeom>
        </p:spPr>
      </p:pic>
      <p:pic>
        <p:nvPicPr>
          <p:cNvPr id="5" name="Picture 4"/>
          <p:cNvPicPr>
            <a:picLocks noChangeAspect="1"/>
          </p:cNvPicPr>
          <p:nvPr/>
        </p:nvPicPr>
        <p:blipFill>
          <a:blip r:embed="rId3"/>
          <a:stretch>
            <a:fillRect/>
          </a:stretch>
        </p:blipFill>
        <p:spPr>
          <a:xfrm>
            <a:off x="4555136" y="4288236"/>
            <a:ext cx="4588864" cy="2569764"/>
          </a:xfrm>
          <a:prstGeom prst="rect">
            <a:avLst/>
          </a:prstGeom>
        </p:spPr>
      </p:pic>
      <p:pic>
        <p:nvPicPr>
          <p:cNvPr id="6" name="Picture 5"/>
          <p:cNvPicPr>
            <a:picLocks noChangeAspect="1"/>
          </p:cNvPicPr>
          <p:nvPr/>
        </p:nvPicPr>
        <p:blipFill>
          <a:blip r:embed="rId4"/>
          <a:stretch>
            <a:fillRect/>
          </a:stretch>
        </p:blipFill>
        <p:spPr>
          <a:xfrm>
            <a:off x="6657975" y="1752600"/>
            <a:ext cx="2486025" cy="3314700"/>
          </a:xfrm>
          <a:prstGeom prst="rect">
            <a:avLst/>
          </a:prstGeom>
        </p:spPr>
      </p:pic>
      <p:pic>
        <p:nvPicPr>
          <p:cNvPr id="7" name="Picture 6"/>
          <p:cNvPicPr>
            <a:picLocks noChangeAspect="1"/>
          </p:cNvPicPr>
          <p:nvPr/>
        </p:nvPicPr>
        <p:blipFill>
          <a:blip r:embed="rId5"/>
          <a:stretch>
            <a:fillRect/>
          </a:stretch>
        </p:blipFill>
        <p:spPr>
          <a:xfrm>
            <a:off x="6479988" y="304800"/>
            <a:ext cx="2641600" cy="1981200"/>
          </a:xfrm>
          <a:prstGeom prst="rect">
            <a:avLst/>
          </a:prstGeom>
        </p:spPr>
      </p:pic>
      <p:pic>
        <p:nvPicPr>
          <p:cNvPr id="8" name="Picture 7"/>
          <p:cNvPicPr>
            <a:picLocks noChangeAspect="1"/>
          </p:cNvPicPr>
          <p:nvPr/>
        </p:nvPicPr>
        <p:blipFill>
          <a:blip r:embed="rId6"/>
          <a:stretch>
            <a:fillRect/>
          </a:stretch>
        </p:blipFill>
        <p:spPr>
          <a:xfrm>
            <a:off x="1102977" y="3124200"/>
            <a:ext cx="3240741" cy="3240741"/>
          </a:xfrm>
          <a:prstGeom prst="rect">
            <a:avLst/>
          </a:prstGeom>
        </p:spPr>
      </p:pic>
      <p:pic>
        <p:nvPicPr>
          <p:cNvPr id="9" name="Picture 8"/>
          <p:cNvPicPr>
            <a:picLocks noChangeAspect="1"/>
          </p:cNvPicPr>
          <p:nvPr/>
        </p:nvPicPr>
        <p:blipFill>
          <a:blip r:embed="rId7"/>
          <a:stretch>
            <a:fillRect/>
          </a:stretch>
        </p:blipFill>
        <p:spPr>
          <a:xfrm>
            <a:off x="4508417" y="2958708"/>
            <a:ext cx="2341151" cy="1323259"/>
          </a:xfrm>
          <a:prstGeom prst="rect">
            <a:avLst/>
          </a:prstGeom>
        </p:spPr>
      </p:pic>
      <p:pic>
        <p:nvPicPr>
          <p:cNvPr id="11" name="Picture 10"/>
          <p:cNvPicPr>
            <a:picLocks noChangeAspect="1"/>
          </p:cNvPicPr>
          <p:nvPr/>
        </p:nvPicPr>
        <p:blipFill>
          <a:blip r:embed="rId8"/>
          <a:stretch>
            <a:fillRect/>
          </a:stretch>
        </p:blipFill>
        <p:spPr>
          <a:xfrm>
            <a:off x="4325948" y="613594"/>
            <a:ext cx="2154040" cy="1516702"/>
          </a:xfrm>
          <a:prstGeom prst="rect">
            <a:avLst/>
          </a:prstGeom>
        </p:spPr>
      </p:pic>
    </p:spTree>
    <p:extLst>
      <p:ext uri="{BB962C8B-B14F-4D97-AF65-F5344CB8AC3E}">
        <p14:creationId xmlns:p14="http://schemas.microsoft.com/office/powerpoint/2010/main" val="48534618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2B7D5D-FAC3-49B1-AC7C-B492D26AE915}"/>
              </a:ext>
            </a:extLst>
          </p:cNvPr>
          <p:cNvSpPr>
            <a:spLocks noGrp="1" noChangeArrowheads="1"/>
          </p:cNvSpPr>
          <p:nvPr>
            <p:ph type="title"/>
          </p:nvPr>
        </p:nvSpPr>
        <p:spPr>
          <a:xfrm>
            <a:off x="685800" y="412547"/>
            <a:ext cx="7772400" cy="884238"/>
          </a:xfrm>
        </p:spPr>
        <p:txBody>
          <a:bodyPr rtlCol="0">
            <a:noAutofit/>
          </a:bodyPr>
          <a:lstStyle/>
          <a:p>
            <a:pPr eaLnBrk="1" fontAlgn="auto" hangingPunct="1">
              <a:spcAft>
                <a:spcPts val="0"/>
              </a:spcAft>
              <a:defRPr/>
            </a:pPr>
            <a:r>
              <a:rPr lang="en-US" sz="3800" b="1" dirty="0"/>
              <a:t>Authority to Discipline Students for  Misconduct (On Campus):</a:t>
            </a:r>
          </a:p>
        </p:txBody>
      </p:sp>
      <p:sp>
        <p:nvSpPr>
          <p:cNvPr id="30723" name="Rectangle 3">
            <a:extLst>
              <a:ext uri="{FF2B5EF4-FFF2-40B4-BE49-F238E27FC236}">
                <a16:creationId xmlns:a16="http://schemas.microsoft.com/office/drawing/2014/main" id="{D060F84F-6FBA-4250-8D65-351D5419E296}"/>
              </a:ext>
            </a:extLst>
          </p:cNvPr>
          <p:cNvSpPr>
            <a:spLocks noGrp="1"/>
          </p:cNvSpPr>
          <p:nvPr>
            <p:ph type="body" idx="1"/>
          </p:nvPr>
        </p:nvSpPr>
        <p:spPr>
          <a:xfrm>
            <a:off x="381000" y="1447800"/>
            <a:ext cx="8610600" cy="4800600"/>
          </a:xfrm>
        </p:spPr>
        <p:txBody>
          <a:bodyPr/>
          <a:lstStyle/>
          <a:p>
            <a:pPr algn="just" eaLnBrk="1" hangingPunct="1"/>
            <a:r>
              <a:rPr lang="en-US" altLang="en-US" sz="2800" dirty="0"/>
              <a:t>The state and federal authority is very clear that schools are permitted and are obligated to regulate student misconduct that takes place on campus, to and from school, at school-sponsored events, and when conduct involves school property.</a:t>
            </a:r>
          </a:p>
          <a:p>
            <a:pPr algn="just" eaLnBrk="1" hangingPunct="1"/>
            <a:r>
              <a:rPr lang="en-US" altLang="en-US" sz="2800" dirty="0"/>
              <a:t>This includes any technology related/facilitated infraction that occurs on-campus or with school resources.</a:t>
            </a:r>
          </a:p>
          <a:p>
            <a:pPr algn="just" eaLnBrk="1" hangingPunct="1"/>
            <a:r>
              <a:rPr lang="en-US" altLang="en-US" sz="2800" dirty="0"/>
              <a:t>Make sure that your code of conduct is flexible enough to address the technological twist to your standard infractions. </a:t>
            </a:r>
          </a:p>
          <a:p>
            <a:pPr eaLnBrk="1" hangingPunct="1">
              <a:lnSpc>
                <a:spcPct val="80000"/>
              </a:lnSpc>
            </a:pPr>
            <a:endParaRPr lang="en-US" altLang="en-US" sz="2600" dirty="0"/>
          </a:p>
        </p:txBody>
      </p:sp>
    </p:spTree>
    <p:extLst>
      <p:ext uri="{BB962C8B-B14F-4D97-AF65-F5344CB8AC3E}">
        <p14:creationId xmlns:p14="http://schemas.microsoft.com/office/powerpoint/2010/main" val="4433370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54E1E50-C9F3-4117-967B-93DE1CA2BED4}"/>
              </a:ext>
            </a:extLst>
          </p:cNvPr>
          <p:cNvSpPr>
            <a:spLocks noGrp="1"/>
          </p:cNvSpPr>
          <p:nvPr>
            <p:ph type="title"/>
          </p:nvPr>
        </p:nvSpPr>
        <p:spPr/>
        <p:txBody>
          <a:bodyPr/>
          <a:lstStyle/>
          <a:p>
            <a:pPr eaLnBrk="1" hangingPunct="1"/>
            <a:r>
              <a:rPr lang="en-US" altLang="en-US" sz="3800" b="1" dirty="0"/>
              <a:t>Authority to Discipline for Off Campus Conduct (Generally)</a:t>
            </a:r>
          </a:p>
        </p:txBody>
      </p:sp>
      <p:sp>
        <p:nvSpPr>
          <p:cNvPr id="40963" name="Rectangle 3">
            <a:extLst>
              <a:ext uri="{FF2B5EF4-FFF2-40B4-BE49-F238E27FC236}">
                <a16:creationId xmlns:a16="http://schemas.microsoft.com/office/drawing/2014/main" id="{EB5F7C25-200A-4D77-BEE8-15A817030A08}"/>
              </a:ext>
            </a:extLst>
          </p:cNvPr>
          <p:cNvSpPr>
            <a:spLocks noGrp="1"/>
          </p:cNvSpPr>
          <p:nvPr>
            <p:ph type="body" idx="1"/>
          </p:nvPr>
        </p:nvSpPr>
        <p:spPr>
          <a:xfrm>
            <a:off x="381000" y="1600200"/>
            <a:ext cx="8610600" cy="4876800"/>
          </a:xfrm>
        </p:spPr>
        <p:txBody>
          <a:bodyPr/>
          <a:lstStyle/>
          <a:p>
            <a:pPr algn="just" eaLnBrk="1" hangingPunct="1">
              <a:lnSpc>
                <a:spcPct val="90000"/>
              </a:lnSpc>
            </a:pPr>
            <a:r>
              <a:rPr lang="en-US" altLang="en-US" sz="2800" dirty="0"/>
              <a:t>Subject to certain limitations discussed next, there are circumstances when school authorities can discipline students for off-campus conduct.</a:t>
            </a:r>
          </a:p>
          <a:p>
            <a:pPr algn="just" eaLnBrk="1" hangingPunct="1">
              <a:lnSpc>
                <a:spcPct val="90000"/>
              </a:lnSpc>
            </a:pPr>
            <a:r>
              <a:rPr lang="en-US" altLang="en-US" sz="2800" dirty="0"/>
              <a:t>In order to discipline students for misconduct that takes place away from school there must be some </a:t>
            </a:r>
            <a:r>
              <a:rPr lang="en-US" altLang="en-US" sz="2800" u="sng" dirty="0"/>
              <a:t>nexus</a:t>
            </a:r>
            <a:r>
              <a:rPr lang="en-US" altLang="en-US" sz="2800" dirty="0"/>
              <a:t> between the misconduct and the educational environment in order to discipline a student for off-campus conduct.  </a:t>
            </a:r>
          </a:p>
          <a:p>
            <a:pPr algn="just" eaLnBrk="1" hangingPunct="1">
              <a:lnSpc>
                <a:spcPct val="90000"/>
              </a:lnSpc>
            </a:pPr>
            <a:r>
              <a:rPr lang="en-US" altLang="en-US" sz="2800" dirty="0"/>
              <a:t>Prior to initiating discipline, administration must be able to articulate how the student’s off-campus conduct caused a material disruption to the educational environment.</a:t>
            </a:r>
          </a:p>
          <a:p>
            <a:pPr eaLnBrk="1" hangingPunct="1">
              <a:lnSpc>
                <a:spcPct val="90000"/>
              </a:lnSpc>
            </a:pPr>
            <a:endParaRPr lang="en-US" altLang="en-US" sz="2400" dirty="0"/>
          </a:p>
        </p:txBody>
      </p:sp>
    </p:spTree>
    <p:extLst>
      <p:ext uri="{BB962C8B-B14F-4D97-AF65-F5344CB8AC3E}">
        <p14:creationId xmlns:p14="http://schemas.microsoft.com/office/powerpoint/2010/main" val="35865683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37776"/>
          </a:xfrm>
        </p:spPr>
        <p:txBody>
          <a:bodyPr/>
          <a:lstStyle/>
          <a:p>
            <a:r>
              <a:rPr lang="en-US" sz="3000" b="1" dirty="0"/>
              <a:t>Examples of Student Misconduct/Abuse of Technology/Social Media</a:t>
            </a:r>
          </a:p>
        </p:txBody>
      </p:sp>
      <p:sp>
        <p:nvSpPr>
          <p:cNvPr id="3" name="Content Placeholder 2"/>
          <p:cNvSpPr>
            <a:spLocks noGrp="1"/>
          </p:cNvSpPr>
          <p:nvPr>
            <p:ph idx="1"/>
          </p:nvPr>
        </p:nvSpPr>
        <p:spPr>
          <a:xfrm>
            <a:off x="228600" y="1417638"/>
            <a:ext cx="8763000" cy="4525962"/>
          </a:xfrm>
        </p:spPr>
        <p:txBody>
          <a:bodyPr/>
          <a:lstStyle/>
          <a:p>
            <a:r>
              <a:rPr lang="en-US" sz="3000" dirty="0"/>
              <a:t>Specific Technology Use Infractions</a:t>
            </a:r>
          </a:p>
          <a:p>
            <a:pPr lvl="1" algn="just"/>
            <a:r>
              <a:rPr lang="en-US" dirty="0"/>
              <a:t>Attempting to access or download inappropriate sites or materials</a:t>
            </a:r>
          </a:p>
          <a:p>
            <a:pPr lvl="1" algn="just"/>
            <a:r>
              <a:rPr lang="en-US" dirty="0"/>
              <a:t>Attempting to hack School/District Systems</a:t>
            </a:r>
          </a:p>
          <a:p>
            <a:pPr lvl="1" algn="just"/>
            <a:r>
              <a:rPr lang="en-US" dirty="0"/>
              <a:t>Using another student’s login/password</a:t>
            </a:r>
          </a:p>
          <a:p>
            <a:pPr lvl="1" algn="just"/>
            <a:r>
              <a:rPr lang="en-US" dirty="0"/>
              <a:t>Using school technology for non-school purposes (if that is a condition of use)</a:t>
            </a:r>
          </a:p>
          <a:p>
            <a:pPr lvl="1" algn="just"/>
            <a:r>
              <a:rPr lang="en-US" dirty="0"/>
              <a:t>Engaging in Copyright/Trademark infractions </a:t>
            </a:r>
          </a:p>
          <a:p>
            <a:pPr lvl="1" algn="just"/>
            <a:r>
              <a:rPr lang="en-US" dirty="0"/>
              <a:t>Using devices during instructional time</a:t>
            </a:r>
          </a:p>
          <a:p>
            <a:pPr lvl="1"/>
            <a:endParaRPr lang="en-US" dirty="0"/>
          </a:p>
          <a:p>
            <a:pPr lvl="1"/>
            <a:endParaRPr lang="en-US" dirty="0"/>
          </a:p>
        </p:txBody>
      </p:sp>
    </p:spTree>
    <p:extLst>
      <p:ext uri="{BB962C8B-B14F-4D97-AF65-F5344CB8AC3E}">
        <p14:creationId xmlns:p14="http://schemas.microsoft.com/office/powerpoint/2010/main" val="181827914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84238"/>
          </a:xfrm>
        </p:spPr>
        <p:txBody>
          <a:bodyPr/>
          <a:lstStyle/>
          <a:p>
            <a:r>
              <a:rPr lang="en-US" sz="3000" b="1" dirty="0"/>
              <a:t>Examples of Student Misconduct/Abuse of Technology/Social Media</a:t>
            </a:r>
          </a:p>
        </p:txBody>
      </p:sp>
      <p:sp>
        <p:nvSpPr>
          <p:cNvPr id="3" name="Content Placeholder 2"/>
          <p:cNvSpPr>
            <a:spLocks noGrp="1"/>
          </p:cNvSpPr>
          <p:nvPr>
            <p:ph idx="1"/>
          </p:nvPr>
        </p:nvSpPr>
        <p:spPr>
          <a:xfrm>
            <a:off x="381000" y="1189038"/>
            <a:ext cx="8610600" cy="5135562"/>
          </a:xfrm>
        </p:spPr>
        <p:txBody>
          <a:bodyPr/>
          <a:lstStyle/>
          <a:p>
            <a:r>
              <a:rPr lang="en-US" sz="3000" dirty="0"/>
              <a:t>Misconduct Facilitated by Technology</a:t>
            </a:r>
          </a:p>
          <a:p>
            <a:pPr lvl="1"/>
            <a:r>
              <a:rPr lang="en-US" sz="2600" dirty="0"/>
              <a:t>Cheating/Plagiarism/Forgery </a:t>
            </a:r>
          </a:p>
          <a:p>
            <a:pPr lvl="1"/>
            <a:r>
              <a:rPr lang="en-US" sz="2600" dirty="0"/>
              <a:t>Theft/Extortion </a:t>
            </a:r>
          </a:p>
          <a:p>
            <a:pPr lvl="1"/>
            <a:r>
              <a:rPr lang="en-US" sz="2600" dirty="0"/>
              <a:t>Distribution of Alcohol or Drugs</a:t>
            </a:r>
          </a:p>
          <a:p>
            <a:pPr lvl="1"/>
            <a:r>
              <a:rPr lang="en-US" sz="2600" dirty="0"/>
              <a:t>Bullying</a:t>
            </a:r>
          </a:p>
          <a:p>
            <a:pPr lvl="1"/>
            <a:r>
              <a:rPr lang="en-US" sz="2600" dirty="0"/>
              <a:t>Intimidation</a:t>
            </a:r>
          </a:p>
          <a:p>
            <a:pPr lvl="1"/>
            <a:r>
              <a:rPr lang="en-US" sz="2600" dirty="0"/>
              <a:t>Harassment/Sexual Harassment </a:t>
            </a:r>
          </a:p>
          <a:p>
            <a:pPr lvl="1"/>
            <a:r>
              <a:rPr lang="en-US" sz="2600" dirty="0"/>
              <a:t>Discrimination </a:t>
            </a:r>
          </a:p>
          <a:p>
            <a:pPr lvl="1"/>
            <a:r>
              <a:rPr lang="en-US" sz="2600" dirty="0"/>
              <a:t>Disruption to the Educational Environment</a:t>
            </a:r>
          </a:p>
          <a:p>
            <a:pPr lvl="1"/>
            <a:r>
              <a:rPr lang="en-US" sz="2600" dirty="0"/>
              <a:t>Threatening and Educational Institution </a:t>
            </a:r>
          </a:p>
          <a:p>
            <a:pPr lvl="1"/>
            <a:endParaRPr lang="en-US" dirty="0"/>
          </a:p>
        </p:txBody>
      </p:sp>
    </p:spTree>
    <p:extLst>
      <p:ext uri="{BB962C8B-B14F-4D97-AF65-F5344CB8AC3E}">
        <p14:creationId xmlns:p14="http://schemas.microsoft.com/office/powerpoint/2010/main" val="37804907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br>
              <a:rPr lang="en-US" dirty="0"/>
            </a:br>
            <a:r>
              <a:rPr lang="en-US" b="1" dirty="0"/>
              <a:t>4</a:t>
            </a:r>
            <a:r>
              <a:rPr lang="en-US" b="1" baseline="30000" dirty="0"/>
              <a:t>th</a:t>
            </a:r>
            <a:r>
              <a:rPr lang="en-US" b="1" dirty="0"/>
              <a:t> Amendment Limitations Related to Student Use of Social Media</a:t>
            </a:r>
          </a:p>
        </p:txBody>
      </p:sp>
    </p:spTree>
    <p:extLst>
      <p:ext uri="{BB962C8B-B14F-4D97-AF65-F5344CB8AC3E}">
        <p14:creationId xmlns:p14="http://schemas.microsoft.com/office/powerpoint/2010/main" val="249086878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381000" y="533400"/>
            <a:ext cx="8610600" cy="884238"/>
          </a:xfrm>
        </p:spPr>
        <p:txBody>
          <a:bodyPr/>
          <a:lstStyle/>
          <a:p>
            <a:r>
              <a:rPr lang="en-US" altLang="en-US" sz="4000" b="1" dirty="0"/>
              <a:t>Basic 4</a:t>
            </a:r>
            <a:r>
              <a:rPr lang="en-US" altLang="en-US" sz="4000" b="1" baseline="30000" dirty="0"/>
              <a:t>th</a:t>
            </a:r>
            <a:r>
              <a:rPr lang="en-US" altLang="en-US" sz="4000" b="1" dirty="0"/>
              <a:t> Amendment Principles</a:t>
            </a:r>
          </a:p>
        </p:txBody>
      </p:sp>
      <p:sp>
        <p:nvSpPr>
          <p:cNvPr id="105475" name="Content Placeholder 2"/>
          <p:cNvSpPr>
            <a:spLocks noGrp="1" noChangeArrowheads="1"/>
          </p:cNvSpPr>
          <p:nvPr>
            <p:ph idx="1"/>
          </p:nvPr>
        </p:nvSpPr>
        <p:spPr>
          <a:xfrm>
            <a:off x="381000" y="1417638"/>
            <a:ext cx="8458200" cy="4906962"/>
          </a:xfrm>
        </p:spPr>
        <p:txBody>
          <a:bodyPr/>
          <a:lstStyle/>
          <a:p>
            <a:pPr marL="0" indent="0" algn="just">
              <a:buNone/>
            </a:pPr>
            <a:endParaRPr lang="en-US" altLang="en-US" sz="2800" dirty="0"/>
          </a:p>
          <a:p>
            <a:pPr algn="just"/>
            <a:r>
              <a:rPr lang="en-US" altLang="en-US" dirty="0"/>
              <a:t>The 4th Amendment protects the public from arbitrary invasions of privacy by government officials and from “unreasonable searches and seizures.”  </a:t>
            </a:r>
          </a:p>
          <a:p>
            <a:pPr algn="just"/>
            <a:r>
              <a:rPr lang="en-US" altLang="en-US" dirty="0"/>
              <a:t>Public school employees are government officials!</a:t>
            </a:r>
          </a:p>
          <a:p>
            <a:pPr algn="just"/>
            <a:r>
              <a:rPr lang="en-US" altLang="en-US" dirty="0"/>
              <a:t>You are government officials!</a:t>
            </a:r>
          </a:p>
          <a:p>
            <a:endParaRPr lang="en-US" altLang="en-US" dirty="0"/>
          </a:p>
        </p:txBody>
      </p:sp>
    </p:spTree>
    <p:extLst>
      <p:ext uri="{BB962C8B-B14F-4D97-AF65-F5344CB8AC3E}">
        <p14:creationId xmlns:p14="http://schemas.microsoft.com/office/powerpoint/2010/main" val="370664250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noChangeArrowheads="1"/>
          </p:cNvSpPr>
          <p:nvPr>
            <p:ph type="title"/>
          </p:nvPr>
        </p:nvSpPr>
        <p:spPr/>
        <p:txBody>
          <a:bodyPr/>
          <a:lstStyle/>
          <a:p>
            <a:r>
              <a:rPr lang="en-US" altLang="en-US" sz="4000" b="1" dirty="0"/>
              <a:t>Lockers, Desks, and “School-Sponsored” Technology </a:t>
            </a:r>
          </a:p>
        </p:txBody>
      </p:sp>
      <p:sp>
        <p:nvSpPr>
          <p:cNvPr id="107523" name="Content Placeholder 2"/>
          <p:cNvSpPr>
            <a:spLocks noGrp="1" noChangeArrowheads="1"/>
          </p:cNvSpPr>
          <p:nvPr>
            <p:ph idx="1"/>
          </p:nvPr>
        </p:nvSpPr>
        <p:spPr>
          <a:xfrm>
            <a:off x="457200" y="1600200"/>
            <a:ext cx="8534400" cy="4724400"/>
          </a:xfrm>
        </p:spPr>
        <p:txBody>
          <a:bodyPr/>
          <a:lstStyle/>
          <a:p>
            <a:pPr algn="just"/>
            <a:r>
              <a:rPr lang="en-US" altLang="en-US" sz="3000" dirty="0"/>
              <a:t>In most circumstances, students have very little expectation of privacy in places owned by the school, such as in lockers, desks, etc..  </a:t>
            </a:r>
          </a:p>
          <a:p>
            <a:pPr algn="just"/>
            <a:r>
              <a:rPr lang="en-US" altLang="en-US" sz="3000" dirty="0"/>
              <a:t>This is especially true in circumstances where the schools put students on notice that the school retains ownership of the lockers or desks and may search the lockers at any time.  </a:t>
            </a:r>
          </a:p>
          <a:p>
            <a:pPr algn="just"/>
            <a:r>
              <a:rPr lang="en-US" altLang="en-US" sz="3000" dirty="0"/>
              <a:t>See Policy JIH- Student Interviews, Searches, and Arrests</a:t>
            </a:r>
          </a:p>
          <a:p>
            <a:pPr algn="just"/>
            <a:endParaRPr lang="en-US" altLang="en-US" sz="2400" dirty="0"/>
          </a:p>
          <a:p>
            <a:pPr algn="just"/>
            <a:endParaRPr lang="en-US" altLang="en-US" dirty="0"/>
          </a:p>
        </p:txBody>
      </p:sp>
      <p:sp>
        <p:nvSpPr>
          <p:cNvPr id="10752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fld id="{B8FF6DBD-A045-4095-8350-038E94401A32}" type="slidenum">
              <a:rPr lang="en-US" altLang="en-US" sz="1800">
                <a:solidFill>
                  <a:schemeClr val="tx1"/>
                </a:solidFill>
              </a:rPr>
              <a:pPr>
                <a:spcBef>
                  <a:spcPct val="0"/>
                </a:spcBef>
                <a:buFontTx/>
                <a:buNone/>
              </a:pPr>
              <a:t>17</a:t>
            </a:fld>
            <a:endParaRPr lang="en-US" altLang="en-US" sz="1800">
              <a:solidFill>
                <a:schemeClr val="tx1"/>
              </a:solidFill>
            </a:endParaRPr>
          </a:p>
        </p:txBody>
      </p:sp>
    </p:spTree>
    <p:extLst>
      <p:ext uri="{BB962C8B-B14F-4D97-AF65-F5344CB8AC3E}">
        <p14:creationId xmlns:p14="http://schemas.microsoft.com/office/powerpoint/2010/main" val="32901861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noChangeArrowheads="1"/>
          </p:cNvSpPr>
          <p:nvPr>
            <p:ph type="title"/>
          </p:nvPr>
        </p:nvSpPr>
        <p:spPr>
          <a:xfrm>
            <a:off x="723900" y="258762"/>
            <a:ext cx="7772400" cy="884238"/>
          </a:xfrm>
        </p:spPr>
        <p:txBody>
          <a:bodyPr/>
          <a:lstStyle/>
          <a:p>
            <a:r>
              <a:rPr lang="en-US" altLang="en-US" b="1" dirty="0"/>
              <a:t>School-Owned Technology</a:t>
            </a:r>
          </a:p>
        </p:txBody>
      </p:sp>
      <p:sp>
        <p:nvSpPr>
          <p:cNvPr id="108547" name="Content Placeholder 2"/>
          <p:cNvSpPr>
            <a:spLocks noGrp="1" noChangeArrowheads="1"/>
          </p:cNvSpPr>
          <p:nvPr>
            <p:ph idx="1"/>
          </p:nvPr>
        </p:nvSpPr>
        <p:spPr>
          <a:xfrm>
            <a:off x="190500" y="914400"/>
            <a:ext cx="8763000" cy="5029200"/>
          </a:xfrm>
        </p:spPr>
        <p:txBody>
          <a:bodyPr/>
          <a:lstStyle/>
          <a:p>
            <a:pPr algn="just"/>
            <a:r>
              <a:rPr lang="en-US" altLang="en-US" sz="2800" dirty="0"/>
              <a:t>Similar to lockers and desks, students (and employees) have little expectation of privacy in “school-owned” technology equipment and services.</a:t>
            </a:r>
          </a:p>
          <a:p>
            <a:pPr algn="just"/>
            <a:r>
              <a:rPr lang="en-US" altLang="en-US" sz="2800" dirty="0"/>
              <a:t>Again, this is especially true when students (and employees) have been put on notice that District and school officials reserve the right to monitor emails and any other activities using school sponsored technology equipment and services. </a:t>
            </a:r>
          </a:p>
          <a:p>
            <a:pPr algn="just"/>
            <a:r>
              <a:rPr lang="en-US" altLang="en-US" sz="2800" dirty="0"/>
              <a:t>See also: Policies IJNDC (Use of Technology Resources) and JIH (Student Interviews, Searches, and Arrests)</a:t>
            </a:r>
          </a:p>
          <a:p>
            <a:pPr algn="just"/>
            <a:endParaRPr lang="en-US" altLang="en-US" sz="2900" dirty="0"/>
          </a:p>
          <a:p>
            <a:pPr algn="just"/>
            <a:endParaRPr lang="en-US" altLang="en-US" dirty="0"/>
          </a:p>
        </p:txBody>
      </p:sp>
      <p:sp>
        <p:nvSpPr>
          <p:cNvPr id="10854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fld id="{4F630AC0-16FB-4D8E-9AE4-5166A8FA13EB}" type="slidenum">
              <a:rPr lang="en-US" altLang="en-US" sz="1800">
                <a:solidFill>
                  <a:schemeClr val="tx1"/>
                </a:solidFill>
              </a:rPr>
              <a:pPr>
                <a:spcBef>
                  <a:spcPct val="0"/>
                </a:spcBef>
                <a:buFontTx/>
                <a:buNone/>
              </a:pPr>
              <a:t>18</a:t>
            </a:fld>
            <a:endParaRPr lang="en-US" altLang="en-US" sz="1800">
              <a:solidFill>
                <a:schemeClr val="tx1"/>
              </a:solidFill>
            </a:endParaRPr>
          </a:p>
        </p:txBody>
      </p:sp>
    </p:spTree>
    <p:extLst>
      <p:ext uri="{BB962C8B-B14F-4D97-AF65-F5344CB8AC3E}">
        <p14:creationId xmlns:p14="http://schemas.microsoft.com/office/powerpoint/2010/main" val="83829795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b="1" dirty="0"/>
              <a:t>Private Devices and Technology</a:t>
            </a:r>
          </a:p>
        </p:txBody>
      </p:sp>
      <p:sp>
        <p:nvSpPr>
          <p:cNvPr id="109571" name="Content Placeholder 2"/>
          <p:cNvSpPr>
            <a:spLocks noGrp="1"/>
          </p:cNvSpPr>
          <p:nvPr>
            <p:ph idx="1"/>
          </p:nvPr>
        </p:nvSpPr>
        <p:spPr>
          <a:xfrm>
            <a:off x="304800" y="1676400"/>
            <a:ext cx="8686800" cy="4419600"/>
          </a:xfrm>
        </p:spPr>
        <p:txBody>
          <a:bodyPr/>
          <a:lstStyle/>
          <a:p>
            <a:pPr algn="just"/>
            <a:r>
              <a:rPr lang="en-US" altLang="en-US" sz="2800" dirty="0"/>
              <a:t>Once we leave the realm of school-owned property and resources, there is a higher expectation of privacy, and school officials must follow the guidelines set in </a:t>
            </a:r>
            <a:r>
              <a:rPr lang="en-US" altLang="en-US" sz="2800" i="1" dirty="0"/>
              <a:t>New Jersey v. T.L.O </a:t>
            </a:r>
            <a:r>
              <a:rPr lang="en-US" altLang="en-US" sz="2800" dirty="0"/>
              <a:t>(1985)</a:t>
            </a:r>
          </a:p>
          <a:p>
            <a:pPr algn="just"/>
            <a:r>
              <a:rPr lang="en-US" altLang="en-US" sz="2800" dirty="0"/>
              <a:t>The US Supreme Court held that the constitutionality of a search depends largely on:</a:t>
            </a:r>
          </a:p>
          <a:p>
            <a:pPr lvl="1" algn="just"/>
            <a:r>
              <a:rPr lang="en-US" altLang="en-US" dirty="0"/>
              <a:t>Whether or not the search was justified at its inception; and</a:t>
            </a:r>
          </a:p>
          <a:p>
            <a:pPr lvl="1" algn="just"/>
            <a:r>
              <a:rPr lang="en-US" altLang="en-US" dirty="0"/>
              <a:t>Whether or not the search itself is reasonable.</a:t>
            </a:r>
          </a:p>
          <a:p>
            <a:endParaRPr lang="en-US" altLang="en-US" dirty="0"/>
          </a:p>
        </p:txBody>
      </p:sp>
    </p:spTree>
    <p:extLst>
      <p:ext uri="{BB962C8B-B14F-4D97-AF65-F5344CB8AC3E}">
        <p14:creationId xmlns:p14="http://schemas.microsoft.com/office/powerpoint/2010/main" val="18178471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2A9893D-AAF6-4493-8186-62EEC98DDA0F}"/>
              </a:ext>
            </a:extLst>
          </p:cNvPr>
          <p:cNvSpPr>
            <a:spLocks noGrp="1"/>
          </p:cNvSpPr>
          <p:nvPr>
            <p:ph type="title"/>
          </p:nvPr>
        </p:nvSpPr>
        <p:spPr>
          <a:xfrm>
            <a:off x="685800" y="152400"/>
            <a:ext cx="7772400" cy="914400"/>
          </a:xfrm>
        </p:spPr>
        <p:txBody>
          <a:bodyPr/>
          <a:lstStyle/>
          <a:p>
            <a:pPr eaLnBrk="1" hangingPunct="1"/>
            <a:r>
              <a:rPr lang="en-US" altLang="en-US" sz="4000" dirty="0"/>
              <a:t>Topics Covered in this Section</a:t>
            </a:r>
          </a:p>
        </p:txBody>
      </p:sp>
      <p:sp>
        <p:nvSpPr>
          <p:cNvPr id="29699" name="Rectangle 3">
            <a:extLst>
              <a:ext uri="{FF2B5EF4-FFF2-40B4-BE49-F238E27FC236}">
                <a16:creationId xmlns:a16="http://schemas.microsoft.com/office/drawing/2014/main" id="{A4A64F22-5464-4F2C-8892-D3E1CB8C6A5F}"/>
              </a:ext>
            </a:extLst>
          </p:cNvPr>
          <p:cNvSpPr>
            <a:spLocks noGrp="1"/>
          </p:cNvSpPr>
          <p:nvPr>
            <p:ph type="body" idx="1"/>
          </p:nvPr>
        </p:nvSpPr>
        <p:spPr>
          <a:xfrm>
            <a:off x="381000" y="914400"/>
            <a:ext cx="8610600" cy="5334000"/>
          </a:xfrm>
        </p:spPr>
        <p:txBody>
          <a:bodyPr/>
          <a:lstStyle/>
          <a:p>
            <a:pPr algn="just" eaLnBrk="1" hangingPunct="1">
              <a:lnSpc>
                <a:spcPct val="105000"/>
              </a:lnSpc>
            </a:pPr>
            <a:r>
              <a:rPr lang="en-US" altLang="en-US" sz="2800" b="1" dirty="0"/>
              <a:t>Use of Technology/Social Media in the Classroom </a:t>
            </a:r>
          </a:p>
          <a:p>
            <a:pPr algn="just" eaLnBrk="1" hangingPunct="1">
              <a:lnSpc>
                <a:spcPct val="105000"/>
              </a:lnSpc>
            </a:pPr>
            <a:r>
              <a:rPr lang="en-US" altLang="en-US" sz="2800" b="1" dirty="0"/>
              <a:t>Technology Use Policies</a:t>
            </a:r>
          </a:p>
          <a:p>
            <a:pPr algn="just" eaLnBrk="1" hangingPunct="1">
              <a:lnSpc>
                <a:spcPct val="105000"/>
              </a:lnSpc>
            </a:pPr>
            <a:r>
              <a:rPr lang="en-US" altLang="en-US" sz="2800" b="1" dirty="0"/>
              <a:t>Authority to Discipline Students</a:t>
            </a:r>
          </a:p>
          <a:p>
            <a:pPr algn="just" eaLnBrk="1" hangingPunct="1">
              <a:lnSpc>
                <a:spcPct val="105000"/>
              </a:lnSpc>
            </a:pPr>
            <a:r>
              <a:rPr lang="en-US" altLang="en-US" sz="2800" b="1" dirty="0"/>
              <a:t>Authority to Discipline Students for Online Conduct</a:t>
            </a:r>
          </a:p>
          <a:p>
            <a:pPr lvl="1" algn="just" eaLnBrk="1" hangingPunct="1">
              <a:lnSpc>
                <a:spcPct val="105000"/>
              </a:lnSpc>
            </a:pPr>
            <a:r>
              <a:rPr lang="en-US" altLang="en-US" sz="2400" b="1" dirty="0"/>
              <a:t>At School </a:t>
            </a:r>
          </a:p>
          <a:p>
            <a:pPr lvl="1" algn="just" eaLnBrk="1" hangingPunct="1">
              <a:lnSpc>
                <a:spcPct val="105000"/>
              </a:lnSpc>
            </a:pPr>
            <a:r>
              <a:rPr lang="en-US" altLang="en-US" sz="2400" b="1" dirty="0"/>
              <a:t>Away from School </a:t>
            </a:r>
          </a:p>
          <a:p>
            <a:pPr algn="just" eaLnBrk="1" hangingPunct="1">
              <a:lnSpc>
                <a:spcPct val="105000"/>
              </a:lnSpc>
            </a:pPr>
            <a:r>
              <a:rPr lang="en-US" altLang="en-US" sz="2800" b="1" dirty="0"/>
              <a:t>Limitations on Discipline</a:t>
            </a:r>
          </a:p>
          <a:p>
            <a:pPr lvl="1" algn="just" eaLnBrk="1" hangingPunct="1">
              <a:lnSpc>
                <a:spcPct val="105000"/>
              </a:lnSpc>
            </a:pPr>
            <a:r>
              <a:rPr lang="en-US" altLang="en-US" sz="2400" b="1" dirty="0"/>
              <a:t>4</a:t>
            </a:r>
            <a:r>
              <a:rPr lang="en-US" altLang="en-US" sz="2400" b="1" baseline="30000" dirty="0"/>
              <a:t>th</a:t>
            </a:r>
            <a:r>
              <a:rPr lang="en-US" altLang="en-US" sz="2400" b="1" dirty="0"/>
              <a:t> Amendment Limitations</a:t>
            </a:r>
          </a:p>
          <a:p>
            <a:pPr lvl="1" algn="just" eaLnBrk="1" hangingPunct="1">
              <a:lnSpc>
                <a:spcPct val="105000"/>
              </a:lnSpc>
            </a:pPr>
            <a:r>
              <a:rPr lang="en-US" altLang="en-US" sz="2400" b="1" dirty="0"/>
              <a:t>1</a:t>
            </a:r>
            <a:r>
              <a:rPr lang="en-US" altLang="en-US" sz="2400" b="1" baseline="30000" dirty="0"/>
              <a:t>st</a:t>
            </a:r>
            <a:r>
              <a:rPr lang="en-US" altLang="en-US" sz="2400" b="1" dirty="0"/>
              <a:t> Amendment Limitations </a:t>
            </a:r>
          </a:p>
        </p:txBody>
      </p:sp>
    </p:spTree>
    <p:extLst>
      <p:ext uri="{BB962C8B-B14F-4D97-AF65-F5344CB8AC3E}">
        <p14:creationId xmlns:p14="http://schemas.microsoft.com/office/powerpoint/2010/main" val="11710682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noChangeArrowheads="1"/>
          </p:cNvSpPr>
          <p:nvPr>
            <p:ph type="title"/>
          </p:nvPr>
        </p:nvSpPr>
        <p:spPr/>
        <p:txBody>
          <a:bodyPr/>
          <a:lstStyle/>
          <a:p>
            <a:r>
              <a:rPr lang="en-US" altLang="en-US" b="1"/>
              <a:t>Is the Search Justified at its Inception?</a:t>
            </a:r>
          </a:p>
        </p:txBody>
      </p:sp>
      <p:sp>
        <p:nvSpPr>
          <p:cNvPr id="114691" name="Content Placeholder 2"/>
          <p:cNvSpPr>
            <a:spLocks noGrp="1" noChangeArrowheads="1"/>
          </p:cNvSpPr>
          <p:nvPr>
            <p:ph idx="1"/>
          </p:nvPr>
        </p:nvSpPr>
        <p:spPr>
          <a:xfrm>
            <a:off x="304800" y="1752600"/>
            <a:ext cx="8686800" cy="4419600"/>
          </a:xfrm>
        </p:spPr>
        <p:txBody>
          <a:bodyPr/>
          <a:lstStyle/>
          <a:p>
            <a:pPr algn="just"/>
            <a:r>
              <a:rPr lang="en-US" altLang="en-US" sz="3000" dirty="0"/>
              <a:t>The school official must have a </a:t>
            </a:r>
            <a:r>
              <a:rPr lang="en-US" altLang="en-US" sz="3000" b="1" i="1" u="sng" dirty="0"/>
              <a:t>reasonable suspicion </a:t>
            </a:r>
            <a:r>
              <a:rPr lang="en-US" altLang="en-US" sz="3000" dirty="0"/>
              <a:t>that the </a:t>
            </a:r>
            <a:r>
              <a:rPr lang="en-US" altLang="en-US" sz="3000" b="1" i="1" u="sng" dirty="0"/>
              <a:t>particular student </a:t>
            </a:r>
            <a:r>
              <a:rPr lang="en-US" altLang="en-US" sz="3000" dirty="0"/>
              <a:t>to be searched </a:t>
            </a:r>
            <a:r>
              <a:rPr lang="en-US" altLang="en-US" sz="3000" b="1" i="1" u="sng" dirty="0"/>
              <a:t>is violating a school rule </a:t>
            </a:r>
            <a:r>
              <a:rPr lang="en-US" altLang="en-US" sz="3000" dirty="0"/>
              <a:t>or a local, state, or federal law and </a:t>
            </a:r>
            <a:r>
              <a:rPr lang="en-US" altLang="en-US" sz="3000" b="1" i="1" u="sng" dirty="0"/>
              <a:t>that a search will yield proof </a:t>
            </a:r>
            <a:r>
              <a:rPr lang="en-US" altLang="en-US" sz="3000" dirty="0"/>
              <a:t>of the wrongdoing.  </a:t>
            </a:r>
          </a:p>
          <a:p>
            <a:pPr algn="just"/>
            <a:r>
              <a:rPr lang="en-US" altLang="en-US" sz="3000" dirty="0"/>
              <a:t>What is considered reasonable depends largely on the information upon which the school official relied upon to form the suspicion of wrongdoing. </a:t>
            </a:r>
          </a:p>
          <a:p>
            <a:endParaRPr lang="en-US" altLang="en-US" dirty="0"/>
          </a:p>
        </p:txBody>
      </p:sp>
      <p:sp>
        <p:nvSpPr>
          <p:cNvPr id="114692"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fld id="{A1287623-9B8E-48B1-969C-E3B8251B8F12}" type="slidenum">
              <a:rPr lang="en-US" altLang="en-US" sz="1800">
                <a:solidFill>
                  <a:schemeClr val="tx1"/>
                </a:solidFill>
              </a:rPr>
              <a:pPr>
                <a:spcBef>
                  <a:spcPct val="0"/>
                </a:spcBef>
                <a:buFontTx/>
                <a:buNone/>
              </a:pPr>
              <a:t>20</a:t>
            </a:fld>
            <a:endParaRPr lang="en-US" altLang="en-US" sz="1800">
              <a:solidFill>
                <a:schemeClr val="tx1"/>
              </a:solidFill>
            </a:endParaRPr>
          </a:p>
        </p:txBody>
      </p:sp>
    </p:spTree>
    <p:extLst>
      <p:ext uri="{BB962C8B-B14F-4D97-AF65-F5344CB8AC3E}">
        <p14:creationId xmlns:p14="http://schemas.microsoft.com/office/powerpoint/2010/main" val="110315678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noChangeArrowheads="1"/>
          </p:cNvSpPr>
          <p:nvPr>
            <p:ph type="title"/>
          </p:nvPr>
        </p:nvSpPr>
        <p:spPr/>
        <p:txBody>
          <a:bodyPr/>
          <a:lstStyle/>
          <a:p>
            <a:r>
              <a:rPr lang="en-US" altLang="en-US" b="1"/>
              <a:t>Is the Search Itself Reasonable?</a:t>
            </a:r>
          </a:p>
        </p:txBody>
      </p:sp>
      <p:sp>
        <p:nvSpPr>
          <p:cNvPr id="3" name="Content Placeholder 2"/>
          <p:cNvSpPr>
            <a:spLocks noGrp="1"/>
          </p:cNvSpPr>
          <p:nvPr>
            <p:ph idx="1"/>
          </p:nvPr>
        </p:nvSpPr>
        <p:spPr>
          <a:xfrm>
            <a:off x="304800" y="1600200"/>
            <a:ext cx="8686800" cy="4495800"/>
          </a:xfrm>
        </p:spPr>
        <p:txBody>
          <a:bodyPr/>
          <a:lstStyle/>
          <a:p>
            <a:pPr algn="just">
              <a:defRPr/>
            </a:pPr>
            <a:r>
              <a:rPr lang="en-US" sz="3000" dirty="0"/>
              <a:t>The search must be related in scope to the circumstances that prompted the reasonable suspicion of wrongdoing in the first place. </a:t>
            </a:r>
          </a:p>
          <a:p>
            <a:pPr algn="just">
              <a:defRPr/>
            </a:pPr>
            <a:r>
              <a:rPr lang="en-US" sz="3000" dirty="0"/>
              <a:t>The search also </a:t>
            </a:r>
            <a:r>
              <a:rPr lang="en-US" sz="3000" u="sng" dirty="0"/>
              <a:t>may not be excessively intrusive</a:t>
            </a:r>
            <a:r>
              <a:rPr lang="en-US" sz="3000" dirty="0"/>
              <a:t> in light of the </a:t>
            </a:r>
            <a:r>
              <a:rPr lang="en-US" sz="3000" u="sng" dirty="0"/>
              <a:t>age and sex</a:t>
            </a:r>
            <a:r>
              <a:rPr lang="en-US" sz="3000" dirty="0"/>
              <a:t> of the student and the </a:t>
            </a:r>
            <a:r>
              <a:rPr lang="en-US" sz="3000" u="sng" dirty="0"/>
              <a:t>nature</a:t>
            </a:r>
            <a:r>
              <a:rPr lang="en-US" sz="3000" dirty="0"/>
              <a:t> of the infraction.</a:t>
            </a:r>
          </a:p>
          <a:p>
            <a:pPr algn="just">
              <a:defRPr/>
            </a:pPr>
            <a:r>
              <a:rPr lang="en-US" sz="3000" dirty="0"/>
              <a:t> The </a:t>
            </a:r>
            <a:r>
              <a:rPr lang="en-US" sz="3000" u="sng" dirty="0"/>
              <a:t>more</a:t>
            </a:r>
            <a:r>
              <a:rPr lang="en-US" sz="3000" dirty="0"/>
              <a:t> intrusive the search… the </a:t>
            </a:r>
            <a:r>
              <a:rPr lang="en-US" sz="3000" u="sng" dirty="0"/>
              <a:t>better</a:t>
            </a:r>
            <a:r>
              <a:rPr lang="en-US" sz="3000" dirty="0"/>
              <a:t> your justification for the search needs to be! </a:t>
            </a:r>
          </a:p>
          <a:p>
            <a:pPr marL="0" indent="0" algn="just">
              <a:buFontTx/>
              <a:buNone/>
              <a:defRPr/>
            </a:pPr>
            <a:endParaRPr lang="en-US" sz="2700" dirty="0"/>
          </a:p>
          <a:p>
            <a:pPr algn="just">
              <a:defRPr/>
            </a:pPr>
            <a:endParaRPr lang="en-US" dirty="0"/>
          </a:p>
        </p:txBody>
      </p:sp>
      <p:sp>
        <p:nvSpPr>
          <p:cNvPr id="115716"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fld id="{AC57D1D1-0537-4D19-B61E-CF2DE8A6AFC5}" type="slidenum">
              <a:rPr lang="en-US" altLang="en-US" sz="1800">
                <a:solidFill>
                  <a:schemeClr val="tx1"/>
                </a:solidFill>
              </a:rPr>
              <a:pPr>
                <a:spcBef>
                  <a:spcPct val="0"/>
                </a:spcBef>
                <a:buFontTx/>
                <a:buNone/>
              </a:pPr>
              <a:t>21</a:t>
            </a:fld>
            <a:endParaRPr lang="en-US" altLang="en-US" sz="1800">
              <a:solidFill>
                <a:schemeClr val="tx1"/>
              </a:solidFill>
            </a:endParaRPr>
          </a:p>
        </p:txBody>
      </p:sp>
    </p:spTree>
    <p:extLst>
      <p:ext uri="{BB962C8B-B14F-4D97-AF65-F5344CB8AC3E}">
        <p14:creationId xmlns:p14="http://schemas.microsoft.com/office/powerpoint/2010/main" val="16238115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p:nvPr>
        </p:nvSpPr>
        <p:spPr>
          <a:xfrm>
            <a:off x="824345" y="232568"/>
            <a:ext cx="7772400" cy="884238"/>
          </a:xfrm>
        </p:spPr>
        <p:txBody>
          <a:bodyPr/>
          <a:lstStyle/>
          <a:p>
            <a:r>
              <a:rPr lang="en-US" altLang="en-US" b="1" dirty="0"/>
              <a:t>Cell Phones </a:t>
            </a:r>
          </a:p>
        </p:txBody>
      </p:sp>
      <p:sp>
        <p:nvSpPr>
          <p:cNvPr id="120835" name="Content Placeholder 2"/>
          <p:cNvSpPr>
            <a:spLocks noGrp="1" noChangeArrowheads="1"/>
          </p:cNvSpPr>
          <p:nvPr>
            <p:ph idx="1"/>
          </p:nvPr>
        </p:nvSpPr>
        <p:spPr>
          <a:xfrm>
            <a:off x="367145" y="1043449"/>
            <a:ext cx="8686800" cy="5075901"/>
          </a:xfrm>
        </p:spPr>
        <p:txBody>
          <a:bodyPr/>
          <a:lstStyle/>
          <a:p>
            <a:pPr algn="just"/>
            <a:r>
              <a:rPr lang="en-US" altLang="en-US" sz="2600" dirty="0"/>
              <a:t>Cell Phones, just like any other piece of student property, require REASONABLE SUSPICION to search.</a:t>
            </a:r>
          </a:p>
          <a:p>
            <a:pPr algn="just"/>
            <a:r>
              <a:rPr lang="en-US" altLang="en-US" sz="2600" dirty="0"/>
              <a:t>Each element of a cell phone requires its own individualized suspicion.  </a:t>
            </a:r>
          </a:p>
          <a:p>
            <a:pPr lvl="1" algn="just"/>
            <a:r>
              <a:rPr lang="en-US" altLang="en-US" sz="2600" dirty="0"/>
              <a:t>Text messages</a:t>
            </a:r>
          </a:p>
          <a:p>
            <a:pPr lvl="1" algn="just"/>
            <a:r>
              <a:rPr lang="en-US" altLang="en-US" sz="2600" dirty="0"/>
              <a:t>Call log</a:t>
            </a:r>
          </a:p>
          <a:p>
            <a:pPr lvl="1" algn="just"/>
            <a:r>
              <a:rPr lang="en-US" altLang="en-US" sz="2600" dirty="0"/>
              <a:t>Social media</a:t>
            </a:r>
          </a:p>
          <a:p>
            <a:pPr lvl="1" algn="just"/>
            <a:r>
              <a:rPr lang="en-US" altLang="en-US" sz="2600" dirty="0"/>
              <a:t>Voice messages</a:t>
            </a:r>
          </a:p>
          <a:p>
            <a:pPr lvl="1" algn="just"/>
            <a:r>
              <a:rPr lang="en-US" altLang="en-US" sz="2600" dirty="0"/>
              <a:t>Apps</a:t>
            </a:r>
          </a:p>
          <a:p>
            <a:pPr algn="just"/>
            <a:r>
              <a:rPr lang="en-US" altLang="en-US" sz="2600" dirty="0"/>
              <a:t>Just because the search of one component is justified, does not mean that the search of another is.</a:t>
            </a:r>
          </a:p>
          <a:p>
            <a:endParaRPr lang="en-US" altLang="en-US" dirty="0"/>
          </a:p>
        </p:txBody>
      </p:sp>
      <p:pic>
        <p:nvPicPr>
          <p:cNvPr id="12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11" y="364461"/>
            <a:ext cx="10493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81400"/>
            <a:ext cx="955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spcBef>
                <a:spcPct val="0"/>
              </a:spcBef>
              <a:buFontTx/>
              <a:buNone/>
            </a:pPr>
            <a:fld id="{F5D62404-6B7B-4B46-9D62-D1DF55765989}" type="slidenum">
              <a:rPr lang="en-US" altLang="en-US" sz="1800">
                <a:solidFill>
                  <a:schemeClr val="tx1"/>
                </a:solidFill>
              </a:rPr>
              <a:pPr>
                <a:spcBef>
                  <a:spcPct val="0"/>
                </a:spcBef>
                <a:buFontTx/>
                <a:buNone/>
              </a:pPr>
              <a:t>22</a:t>
            </a:fld>
            <a:endParaRPr lang="en-US" altLang="en-US" sz="1800">
              <a:solidFill>
                <a:schemeClr val="tx1"/>
              </a:solidFill>
            </a:endParaRPr>
          </a:p>
        </p:txBody>
      </p:sp>
    </p:spTree>
    <p:extLst>
      <p:ext uri="{BB962C8B-B14F-4D97-AF65-F5344CB8AC3E}">
        <p14:creationId xmlns:p14="http://schemas.microsoft.com/office/powerpoint/2010/main" val="316706022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t>Searching a Student’s Private Social Media Account</a:t>
            </a:r>
          </a:p>
        </p:txBody>
      </p:sp>
      <p:sp>
        <p:nvSpPr>
          <p:cNvPr id="3" name="Content Placeholder 2"/>
          <p:cNvSpPr>
            <a:spLocks noGrp="1"/>
          </p:cNvSpPr>
          <p:nvPr>
            <p:ph idx="1"/>
          </p:nvPr>
        </p:nvSpPr>
        <p:spPr>
          <a:xfrm>
            <a:off x="533400" y="1676400"/>
            <a:ext cx="8458200" cy="3886200"/>
          </a:xfrm>
        </p:spPr>
        <p:txBody>
          <a:bodyPr/>
          <a:lstStyle/>
          <a:p>
            <a:pPr algn="just"/>
            <a:r>
              <a:rPr lang="en-US" dirty="0"/>
              <a:t>School officials may search, with little justification, public posts made by students and items that “friends” disclose to school officials.</a:t>
            </a:r>
          </a:p>
          <a:p>
            <a:pPr algn="just"/>
            <a:r>
              <a:rPr lang="en-US" dirty="0"/>
              <a:t>School officials should avoid “hacking” into student’s social media accounts or posing as someone else to entrap students.</a:t>
            </a:r>
          </a:p>
        </p:txBody>
      </p:sp>
    </p:spTree>
    <p:extLst>
      <p:ext uri="{BB962C8B-B14F-4D97-AF65-F5344CB8AC3E}">
        <p14:creationId xmlns:p14="http://schemas.microsoft.com/office/powerpoint/2010/main" val="350401915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br>
              <a:rPr lang="en-US" dirty="0"/>
            </a:br>
            <a:r>
              <a:rPr lang="en-US" dirty="0"/>
              <a:t>First Amendment Limitations Related to Student Use of Social Media</a:t>
            </a:r>
          </a:p>
        </p:txBody>
      </p:sp>
    </p:spTree>
    <p:extLst>
      <p:ext uri="{BB962C8B-B14F-4D97-AF65-F5344CB8AC3E}">
        <p14:creationId xmlns:p14="http://schemas.microsoft.com/office/powerpoint/2010/main" val="205030766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7581543-E773-45F0-8129-C38DA3A557DE}"/>
              </a:ext>
            </a:extLst>
          </p:cNvPr>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3600" b="1" dirty="0"/>
              <a:t>Limitation on Student Speech (Generally)</a:t>
            </a:r>
          </a:p>
        </p:txBody>
      </p:sp>
      <p:sp>
        <p:nvSpPr>
          <p:cNvPr id="32771" name="Rectangle 3">
            <a:extLst>
              <a:ext uri="{FF2B5EF4-FFF2-40B4-BE49-F238E27FC236}">
                <a16:creationId xmlns:a16="http://schemas.microsoft.com/office/drawing/2014/main" id="{BE5FCC2A-8392-44C1-A904-17507A7D0D8E}"/>
              </a:ext>
            </a:extLst>
          </p:cNvPr>
          <p:cNvSpPr>
            <a:spLocks noGrp="1"/>
          </p:cNvSpPr>
          <p:nvPr>
            <p:ph type="body" idx="1"/>
          </p:nvPr>
        </p:nvSpPr>
        <p:spPr>
          <a:xfrm>
            <a:off x="685800" y="1676400"/>
            <a:ext cx="7772400" cy="4343400"/>
          </a:xfrm>
        </p:spPr>
        <p:txBody>
          <a:bodyPr/>
          <a:lstStyle/>
          <a:p>
            <a:pPr marL="279400" indent="-279400" algn="just" eaLnBrk="1" hangingPunct="1">
              <a:lnSpc>
                <a:spcPct val="90000"/>
              </a:lnSpc>
            </a:pPr>
            <a:r>
              <a:rPr lang="en-US" altLang="en-US" sz="2600" dirty="0"/>
              <a:t>First Amendment to the U.S. Constitution: </a:t>
            </a:r>
          </a:p>
          <a:p>
            <a:pPr lvl="1" algn="just" eaLnBrk="1" hangingPunct="1">
              <a:lnSpc>
                <a:spcPct val="90000"/>
              </a:lnSpc>
            </a:pPr>
            <a:r>
              <a:rPr lang="en-US" altLang="en-US" sz="2600" dirty="0"/>
              <a:t>Congress shall make no law …abridging the freedom of speech, ... </a:t>
            </a:r>
          </a:p>
          <a:p>
            <a:pPr marL="279400" indent="-279400" algn="just" eaLnBrk="1" hangingPunct="1">
              <a:lnSpc>
                <a:spcPct val="90000"/>
              </a:lnSpc>
            </a:pPr>
            <a:r>
              <a:rPr lang="en-US" altLang="en-US" sz="2600" dirty="0"/>
              <a:t>Because school districts are a public entities, districts must be careful when they attempt to regulate the speech of their students, staff, and patrons. </a:t>
            </a:r>
          </a:p>
          <a:p>
            <a:pPr marL="279400" indent="-279400" algn="just" eaLnBrk="1" hangingPunct="1">
              <a:lnSpc>
                <a:spcPct val="90000"/>
              </a:lnSpc>
            </a:pPr>
            <a:r>
              <a:rPr lang="en-US" altLang="en-US" sz="2600" dirty="0"/>
              <a:t>Students retain their First Amendment Rights when they are at school, but this right is neither absolute nor limitless.  </a:t>
            </a:r>
          </a:p>
        </p:txBody>
      </p:sp>
    </p:spTree>
    <p:extLst>
      <p:ext uri="{BB962C8B-B14F-4D97-AF65-F5344CB8AC3E}">
        <p14:creationId xmlns:p14="http://schemas.microsoft.com/office/powerpoint/2010/main" val="11421702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54601E6-25D9-4E8A-B56D-226E2C84E24D}"/>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a:t>Limitation on Student Speech (Generally)</a:t>
            </a:r>
            <a:endParaRPr lang="en-US" sz="4000" dirty="0"/>
          </a:p>
        </p:txBody>
      </p:sp>
      <p:sp>
        <p:nvSpPr>
          <p:cNvPr id="33795" name="Rectangle 3">
            <a:extLst>
              <a:ext uri="{FF2B5EF4-FFF2-40B4-BE49-F238E27FC236}">
                <a16:creationId xmlns:a16="http://schemas.microsoft.com/office/drawing/2014/main" id="{C79E2FEE-533D-4345-92B5-E3F9522EBFBF}"/>
              </a:ext>
            </a:extLst>
          </p:cNvPr>
          <p:cNvSpPr>
            <a:spLocks noGrp="1"/>
          </p:cNvSpPr>
          <p:nvPr>
            <p:ph type="body" idx="1"/>
          </p:nvPr>
        </p:nvSpPr>
        <p:spPr>
          <a:xfrm>
            <a:off x="685800" y="1905000"/>
            <a:ext cx="7772400" cy="4267200"/>
          </a:xfrm>
        </p:spPr>
        <p:txBody>
          <a:bodyPr/>
          <a:lstStyle/>
          <a:p>
            <a:pPr algn="just" eaLnBrk="1" hangingPunct="1">
              <a:lnSpc>
                <a:spcPct val="80000"/>
              </a:lnSpc>
            </a:pPr>
            <a:r>
              <a:rPr lang="en-US" altLang="en-US" sz="2400" dirty="0"/>
              <a:t>Landmark U.S. Supreme Court Case </a:t>
            </a:r>
            <a:r>
              <a:rPr lang="en-US" altLang="en-US" sz="2400" i="1" dirty="0"/>
              <a:t>Tinker v. Des Moines</a:t>
            </a:r>
            <a:r>
              <a:rPr lang="en-US" altLang="en-US" sz="2400" dirty="0"/>
              <a:t>, 393 U.S. 503 (1969).</a:t>
            </a:r>
          </a:p>
          <a:p>
            <a:pPr algn="just" eaLnBrk="1" hangingPunct="1">
              <a:lnSpc>
                <a:spcPct val="80000"/>
              </a:lnSpc>
            </a:pPr>
            <a:r>
              <a:rPr lang="en-US" altLang="en-US" sz="2400" dirty="0"/>
              <a:t>Generally, school administrators cannot discipline students for the </a:t>
            </a:r>
            <a:r>
              <a:rPr lang="en-US" altLang="en-US" sz="2400" u="sng" dirty="0"/>
              <a:t>content</a:t>
            </a:r>
            <a:r>
              <a:rPr lang="en-US" altLang="en-US" sz="2400" dirty="0"/>
              <a:t> of their speech </a:t>
            </a:r>
            <a:r>
              <a:rPr lang="en-US" altLang="en-US" sz="2400" u="sng" dirty="0"/>
              <a:t>unless</a:t>
            </a:r>
            <a:r>
              <a:rPr lang="en-US" altLang="en-US" sz="2400" dirty="0"/>
              <a:t> Content is: </a:t>
            </a:r>
          </a:p>
          <a:p>
            <a:pPr lvl="1" algn="just" eaLnBrk="1" hangingPunct="1">
              <a:lnSpc>
                <a:spcPct val="80000"/>
              </a:lnSpc>
            </a:pPr>
            <a:r>
              <a:rPr lang="en-US" altLang="en-US" sz="2400" dirty="0"/>
              <a:t>Obscene, lewd, or plainly offensive:</a:t>
            </a:r>
          </a:p>
          <a:p>
            <a:pPr lvl="1" algn="just" eaLnBrk="1" hangingPunct="1">
              <a:lnSpc>
                <a:spcPct val="80000"/>
              </a:lnSpc>
            </a:pPr>
            <a:r>
              <a:rPr lang="en-US" altLang="en-US" sz="2400" dirty="0"/>
              <a:t>Promotes illegal activity,</a:t>
            </a:r>
          </a:p>
          <a:p>
            <a:pPr lvl="1" algn="just" eaLnBrk="1" hangingPunct="1">
              <a:lnSpc>
                <a:spcPct val="80000"/>
              </a:lnSpc>
            </a:pPr>
            <a:r>
              <a:rPr lang="en-US" altLang="en-US" sz="2400" dirty="0"/>
              <a:t>Creates a  material disruption to the school environment</a:t>
            </a:r>
          </a:p>
          <a:p>
            <a:pPr algn="just" eaLnBrk="1" hangingPunct="1">
              <a:lnSpc>
                <a:spcPct val="80000"/>
              </a:lnSpc>
            </a:pPr>
            <a:r>
              <a:rPr lang="en-US" altLang="en-US" sz="2400" dirty="0"/>
              <a:t>These principles apply to school-sponsored technology and a student’s use of these resources to express themselves. </a:t>
            </a:r>
          </a:p>
        </p:txBody>
      </p:sp>
    </p:spTree>
    <p:extLst>
      <p:ext uri="{BB962C8B-B14F-4D97-AF65-F5344CB8AC3E}">
        <p14:creationId xmlns:p14="http://schemas.microsoft.com/office/powerpoint/2010/main" val="16586972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2BEF6E4-FC67-4F49-88D4-3DCA8192C917}"/>
              </a:ext>
            </a:extLst>
          </p:cNvPr>
          <p:cNvSpPr>
            <a:spLocks noGrp="1"/>
          </p:cNvSpPr>
          <p:nvPr>
            <p:ph type="title"/>
          </p:nvPr>
        </p:nvSpPr>
        <p:spPr/>
        <p:txBody>
          <a:bodyPr/>
          <a:lstStyle/>
          <a:p>
            <a:pPr eaLnBrk="1" hangingPunct="1">
              <a:tabLst>
                <a:tab pos="1485900" algn="l"/>
              </a:tabLst>
            </a:pPr>
            <a:r>
              <a:rPr lang="en-US" altLang="en-US" b="1" dirty="0"/>
              <a:t>Limitations on Off Campus Speech </a:t>
            </a:r>
          </a:p>
        </p:txBody>
      </p:sp>
      <p:sp>
        <p:nvSpPr>
          <p:cNvPr id="41987" name="Rectangle 3">
            <a:extLst>
              <a:ext uri="{FF2B5EF4-FFF2-40B4-BE49-F238E27FC236}">
                <a16:creationId xmlns:a16="http://schemas.microsoft.com/office/drawing/2014/main" id="{9B30D092-A646-45F5-B05D-AAC43D14D92A}"/>
              </a:ext>
            </a:extLst>
          </p:cNvPr>
          <p:cNvSpPr>
            <a:spLocks noGrp="1"/>
          </p:cNvSpPr>
          <p:nvPr>
            <p:ph type="body" idx="1"/>
          </p:nvPr>
        </p:nvSpPr>
        <p:spPr>
          <a:xfrm>
            <a:off x="685800" y="1905000"/>
            <a:ext cx="7772400" cy="4343400"/>
          </a:xfrm>
        </p:spPr>
        <p:txBody>
          <a:bodyPr/>
          <a:lstStyle/>
          <a:p>
            <a:pPr algn="just" eaLnBrk="1" hangingPunct="1">
              <a:lnSpc>
                <a:spcPct val="80000"/>
              </a:lnSpc>
            </a:pPr>
            <a:r>
              <a:rPr lang="en-US" altLang="en-US" sz="2800" dirty="0"/>
              <a:t>When schools attempt to punish a student for his/her off campus expression, they must carefully consider an analysis of the student’s First Amendment rights to free expression. </a:t>
            </a:r>
          </a:p>
          <a:p>
            <a:pPr algn="just" eaLnBrk="1" hangingPunct="1">
              <a:lnSpc>
                <a:spcPct val="80000"/>
              </a:lnSpc>
            </a:pPr>
            <a:r>
              <a:rPr lang="en-US" altLang="en-US" sz="2800" dirty="0"/>
              <a:t>When off-campus expression is merely offensive or obscene, the school will not have the authority to discipline the student.</a:t>
            </a:r>
          </a:p>
          <a:p>
            <a:pPr algn="just" eaLnBrk="1" hangingPunct="1">
              <a:lnSpc>
                <a:spcPct val="80000"/>
              </a:lnSpc>
            </a:pPr>
            <a:r>
              <a:rPr lang="en-US" altLang="en-US" sz="2800" dirty="0"/>
              <a:t>Schools officials must be able to articulate the nexus between the off-campus expression and a material disruption of the school environment. </a:t>
            </a:r>
          </a:p>
          <a:p>
            <a:pPr eaLnBrk="1" hangingPunct="1">
              <a:lnSpc>
                <a:spcPct val="80000"/>
              </a:lnSpc>
            </a:pPr>
            <a:endParaRPr lang="en-US" altLang="en-US" sz="2800" dirty="0"/>
          </a:p>
          <a:p>
            <a:pPr eaLnBrk="1" hangingPunct="1">
              <a:lnSpc>
                <a:spcPct val="80000"/>
              </a:lnSpc>
            </a:pPr>
            <a:endParaRPr lang="en-US" altLang="en-US" sz="2800" dirty="0"/>
          </a:p>
        </p:txBody>
      </p:sp>
    </p:spTree>
    <p:extLst>
      <p:ext uri="{BB962C8B-B14F-4D97-AF65-F5344CB8AC3E}">
        <p14:creationId xmlns:p14="http://schemas.microsoft.com/office/powerpoint/2010/main" val="8977112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C02D3AD-EF9F-4DB6-85F8-E4C813232D0C}"/>
              </a:ext>
            </a:extLst>
          </p:cNvPr>
          <p:cNvSpPr>
            <a:spLocks noGrp="1"/>
          </p:cNvSpPr>
          <p:nvPr>
            <p:ph type="title" idx="4294967295"/>
          </p:nvPr>
        </p:nvSpPr>
        <p:spPr/>
        <p:txBody>
          <a:bodyPr/>
          <a:lstStyle/>
          <a:p>
            <a:pPr eaLnBrk="1" hangingPunct="1"/>
            <a:r>
              <a:rPr lang="en-US" altLang="en-US" b="1" dirty="0"/>
              <a:t>What Do You Think?</a:t>
            </a:r>
          </a:p>
        </p:txBody>
      </p:sp>
      <p:sp>
        <p:nvSpPr>
          <p:cNvPr id="133123" name="Content Placeholder 2">
            <a:extLst>
              <a:ext uri="{FF2B5EF4-FFF2-40B4-BE49-F238E27FC236}">
                <a16:creationId xmlns:a16="http://schemas.microsoft.com/office/drawing/2014/main" id="{4A005E83-6701-4A03-A267-20847B8F7E9F}"/>
              </a:ext>
            </a:extLst>
          </p:cNvPr>
          <p:cNvSpPr>
            <a:spLocks noGrp="1"/>
          </p:cNvSpPr>
          <p:nvPr>
            <p:ph idx="4294967295"/>
          </p:nvPr>
        </p:nvSpPr>
        <p:spPr>
          <a:xfrm>
            <a:off x="457200" y="1722438"/>
            <a:ext cx="8229600" cy="4205287"/>
          </a:xfrm>
        </p:spPr>
        <p:txBody>
          <a:bodyPr/>
          <a:lstStyle/>
          <a:p>
            <a:pPr algn="just" eaLnBrk="1" hangingPunct="1"/>
            <a:r>
              <a:rPr lang="en-US" altLang="en-US" sz="2600" dirty="0"/>
              <a:t>Student creates a website at home and without the use of school resources.</a:t>
            </a:r>
          </a:p>
          <a:p>
            <a:pPr algn="just" eaLnBrk="1" hangingPunct="1"/>
            <a:r>
              <a:rPr lang="en-US" altLang="en-US" sz="2600" dirty="0"/>
              <a:t>Website is highly critical of principal and teachers and used vulgar language to communicate his feelings. </a:t>
            </a:r>
          </a:p>
          <a:p>
            <a:pPr algn="just" eaLnBrk="1" hangingPunct="1"/>
            <a:r>
              <a:rPr lang="en-US" altLang="en-US" sz="2600" dirty="0"/>
              <a:t>Website has a link to the school website and invites other to contact the principal and express their opinions about the school. </a:t>
            </a:r>
          </a:p>
          <a:p>
            <a:pPr algn="just" eaLnBrk="1" hangingPunct="1"/>
            <a:r>
              <a:rPr lang="en-US" altLang="en-US" sz="2600" dirty="0"/>
              <a:t>Student’s friend, Amanda, sees the webpage while she is using Student’s home computer.</a:t>
            </a:r>
          </a:p>
        </p:txBody>
      </p:sp>
      <p:pic>
        <p:nvPicPr>
          <p:cNvPr id="44036" name="Picture 4">
            <a:extLst>
              <a:ext uri="{FF2B5EF4-FFF2-40B4-BE49-F238E27FC236}">
                <a16:creationId xmlns:a16="http://schemas.microsoft.com/office/drawing/2014/main" id="{56BD778D-6961-455E-8D0D-4DEC200B5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a:extLst>
              <a:ext uri="{FF2B5EF4-FFF2-40B4-BE49-F238E27FC236}">
                <a16:creationId xmlns:a16="http://schemas.microsoft.com/office/drawing/2014/main" id="{33FA0553-8F92-4431-BC8C-2370F63C3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213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slide(fromBottom)">
                                      <p:cBhvr>
                                        <p:cTn id="7" dur="5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slide(fromBottom)">
                                      <p:cBhvr>
                                        <p:cTn id="12" dur="500"/>
                                        <p:tgtEl>
                                          <p:spTgt spid="133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slide(fromBottom)">
                                      <p:cBhvr>
                                        <p:cTn id="17" dur="500"/>
                                        <p:tgtEl>
                                          <p:spTgt spid="133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slide(fromBottom)">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BD63057-3FEC-4B6A-8426-756FECF16EE4}"/>
              </a:ext>
            </a:extLst>
          </p:cNvPr>
          <p:cNvSpPr>
            <a:spLocks noGrp="1"/>
          </p:cNvSpPr>
          <p:nvPr>
            <p:ph type="title" idx="4294967295"/>
          </p:nvPr>
        </p:nvSpPr>
        <p:spPr/>
        <p:txBody>
          <a:bodyPr/>
          <a:lstStyle/>
          <a:p>
            <a:pPr eaLnBrk="1" hangingPunct="1"/>
            <a:r>
              <a:rPr lang="en-US" altLang="en-US" b="1" dirty="0"/>
              <a:t>What Do You Think?</a:t>
            </a:r>
          </a:p>
        </p:txBody>
      </p:sp>
      <p:sp>
        <p:nvSpPr>
          <p:cNvPr id="134147" name="Content Placeholder 2">
            <a:extLst>
              <a:ext uri="{FF2B5EF4-FFF2-40B4-BE49-F238E27FC236}">
                <a16:creationId xmlns:a16="http://schemas.microsoft.com/office/drawing/2014/main" id="{CBF82E9F-C6A5-4384-BC95-0131AF00BD7A}"/>
              </a:ext>
            </a:extLst>
          </p:cNvPr>
          <p:cNvSpPr>
            <a:spLocks noGrp="1"/>
          </p:cNvSpPr>
          <p:nvPr>
            <p:ph idx="4294967295"/>
          </p:nvPr>
        </p:nvSpPr>
        <p:spPr>
          <a:xfrm>
            <a:off x="457200" y="1905000"/>
            <a:ext cx="8229600" cy="4038600"/>
          </a:xfrm>
        </p:spPr>
        <p:txBody>
          <a:bodyPr/>
          <a:lstStyle/>
          <a:p>
            <a:pPr algn="just" eaLnBrk="1" hangingPunct="1"/>
            <a:r>
              <a:rPr lang="en-US" altLang="en-US" sz="2600" dirty="0"/>
              <a:t>Later, Amanda wants to get back at the student after a fight and shows the webpage to a teacher, who shows the webpage to the principal. </a:t>
            </a:r>
          </a:p>
          <a:p>
            <a:pPr algn="just" eaLnBrk="1" hangingPunct="1"/>
            <a:r>
              <a:rPr lang="en-US" altLang="en-US" sz="2600" dirty="0"/>
              <a:t>The teacher lets four other students see the page.</a:t>
            </a:r>
          </a:p>
          <a:p>
            <a:pPr algn="just" eaLnBrk="1" hangingPunct="1"/>
            <a:r>
              <a:rPr lang="en-US" altLang="en-US" sz="2600" dirty="0"/>
              <a:t>The principal is upset about the way he is made fun of on the website and that the website found its way into the classroom. </a:t>
            </a:r>
          </a:p>
          <a:p>
            <a:pPr algn="just" eaLnBrk="1" hangingPunct="1"/>
            <a:r>
              <a:rPr lang="en-US" altLang="en-US" sz="2600" dirty="0"/>
              <a:t>The principal suspends the student for ten days.  Do you agree? </a:t>
            </a:r>
          </a:p>
        </p:txBody>
      </p:sp>
      <p:pic>
        <p:nvPicPr>
          <p:cNvPr id="45060" name="Picture 4">
            <a:extLst>
              <a:ext uri="{FF2B5EF4-FFF2-40B4-BE49-F238E27FC236}">
                <a16:creationId xmlns:a16="http://schemas.microsoft.com/office/drawing/2014/main" id="{DEE616B7-D049-4C98-AE7A-8606EE3D2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a:extLst>
              <a:ext uri="{FF2B5EF4-FFF2-40B4-BE49-F238E27FC236}">
                <a16:creationId xmlns:a16="http://schemas.microsoft.com/office/drawing/2014/main" id="{215ECE5F-00BD-4928-A63A-8782A3763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52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slide(fromBottom)">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slide(fromBottom)">
                                      <p:cBhvr>
                                        <p:cTn id="12" dur="500"/>
                                        <p:tgtEl>
                                          <p:spTgt spid="134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slide(fromBottom)">
                                      <p:cBhvr>
                                        <p:cTn id="17" dur="500"/>
                                        <p:tgtEl>
                                          <p:spTgt spid="134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Effect transition="in" filter="slide(fromBottom)">
                                      <p:cBhvr>
                                        <p:cTn id="22" dur="500"/>
                                        <p:tgtEl>
                                          <p:spTgt spid="134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Using Social Media in the Classroom</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78883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D69AFA94-0891-40E0-A1F9-DF891C9B6404}"/>
              </a:ext>
            </a:extLst>
          </p:cNvPr>
          <p:cNvSpPr>
            <a:spLocks noGrp="1"/>
          </p:cNvSpPr>
          <p:nvPr>
            <p:ph type="body" idx="4294967295"/>
          </p:nvPr>
        </p:nvSpPr>
        <p:spPr>
          <a:xfrm>
            <a:off x="457200" y="762000"/>
            <a:ext cx="8229600" cy="5364163"/>
          </a:xfrm>
        </p:spPr>
        <p:txBody>
          <a:bodyPr/>
          <a:lstStyle/>
          <a:p>
            <a:pPr marL="0" indent="0" algn="ctr" eaLnBrk="1" hangingPunct="1">
              <a:lnSpc>
                <a:spcPct val="80000"/>
              </a:lnSpc>
              <a:buNone/>
            </a:pPr>
            <a:r>
              <a:rPr lang="en-US" altLang="en-US" b="1" i="1" dirty="0"/>
              <a:t>Beussink v. Woodland R-IV Sch. Dist., </a:t>
            </a:r>
            <a:r>
              <a:rPr lang="en-US" altLang="en-US" b="1" dirty="0"/>
              <a:t>30 F. Supp. 2d 1175 (E.D. Mo. 1998)</a:t>
            </a:r>
          </a:p>
          <a:p>
            <a:pPr algn="just" eaLnBrk="1" hangingPunct="1">
              <a:lnSpc>
                <a:spcPct val="80000"/>
              </a:lnSpc>
            </a:pPr>
            <a:endParaRPr lang="en-US" altLang="en-US" sz="2800" dirty="0"/>
          </a:p>
          <a:p>
            <a:pPr algn="just" eaLnBrk="1" hangingPunct="1">
              <a:lnSpc>
                <a:spcPct val="80000"/>
              </a:lnSpc>
            </a:pPr>
            <a:endParaRPr lang="en-US" altLang="en-US" sz="2800" dirty="0"/>
          </a:p>
          <a:p>
            <a:pPr algn="just" eaLnBrk="1" hangingPunct="1">
              <a:lnSpc>
                <a:spcPct val="80000"/>
              </a:lnSpc>
            </a:pPr>
            <a:r>
              <a:rPr lang="en-US" altLang="en-US" sz="2800" dirty="0"/>
              <a:t>The court found that the suspension violated the student’s First Amendment rights.</a:t>
            </a:r>
          </a:p>
          <a:p>
            <a:pPr algn="just" eaLnBrk="1" hangingPunct="1">
              <a:lnSpc>
                <a:spcPct val="80000"/>
              </a:lnSpc>
            </a:pPr>
            <a:r>
              <a:rPr lang="en-US" altLang="en-US" sz="2800" dirty="0"/>
              <a:t>While the principal had been offended by the content of the speech, the court found that “[d]</a:t>
            </a:r>
            <a:r>
              <a:rPr lang="en-US" altLang="en-US" sz="2800" dirty="0" err="1"/>
              <a:t>isliking</a:t>
            </a:r>
            <a:r>
              <a:rPr lang="en-US" altLang="en-US" sz="2800" dirty="0"/>
              <a:t> or being upset by the content of a student’s speech is not an acceptable justification for limiting student speech” or for disciplining the student for expression that occurred outside of school.</a:t>
            </a:r>
          </a:p>
        </p:txBody>
      </p:sp>
    </p:spTree>
    <p:extLst>
      <p:ext uri="{BB962C8B-B14F-4D97-AF65-F5344CB8AC3E}">
        <p14:creationId xmlns:p14="http://schemas.microsoft.com/office/powerpoint/2010/main" val="30967715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0BC2140-D088-42C3-B9DC-6C8525E2217D}"/>
              </a:ext>
            </a:extLst>
          </p:cNvPr>
          <p:cNvSpPr>
            <a:spLocks noGrp="1"/>
          </p:cNvSpPr>
          <p:nvPr>
            <p:ph type="title" idx="4294967295"/>
          </p:nvPr>
        </p:nvSpPr>
        <p:spPr/>
        <p:txBody>
          <a:bodyPr/>
          <a:lstStyle/>
          <a:p>
            <a:pPr eaLnBrk="1" hangingPunct="1"/>
            <a:r>
              <a:rPr lang="en-US" altLang="en-US" b="1" dirty="0"/>
              <a:t>What Do You Think?</a:t>
            </a:r>
          </a:p>
        </p:txBody>
      </p:sp>
      <p:sp>
        <p:nvSpPr>
          <p:cNvPr id="136195" name="Content Placeholder 2">
            <a:extLst>
              <a:ext uri="{FF2B5EF4-FFF2-40B4-BE49-F238E27FC236}">
                <a16:creationId xmlns:a16="http://schemas.microsoft.com/office/drawing/2014/main" id="{71C750C3-8965-4E18-8938-415CEF639728}"/>
              </a:ext>
            </a:extLst>
          </p:cNvPr>
          <p:cNvSpPr>
            <a:spLocks noGrp="1"/>
          </p:cNvSpPr>
          <p:nvPr>
            <p:ph idx="4294967295"/>
          </p:nvPr>
        </p:nvSpPr>
        <p:spPr>
          <a:xfrm>
            <a:off x="457200" y="1417638"/>
            <a:ext cx="8229600" cy="4708525"/>
          </a:xfrm>
        </p:spPr>
        <p:txBody>
          <a:bodyPr/>
          <a:lstStyle/>
          <a:p>
            <a:pPr algn="just" eaLnBrk="1" hangingPunct="1"/>
            <a:r>
              <a:rPr lang="en-US" altLang="en-US" sz="2400" dirty="0"/>
              <a:t>Student creates a website at home and without the use of school resources that makes fun of teachers and administrators.</a:t>
            </a:r>
          </a:p>
          <a:p>
            <a:pPr algn="just" eaLnBrk="1" hangingPunct="1"/>
            <a:r>
              <a:rPr lang="en-US" altLang="en-US" sz="2400" dirty="0"/>
              <a:t>Prior to accessing the website you have to agree that you are not a teacher/administrator, that you won’t disclose the identity of the creator, and that you won’t cause trouble for the creator.</a:t>
            </a:r>
          </a:p>
          <a:p>
            <a:pPr algn="just" eaLnBrk="1" hangingPunct="1"/>
            <a:r>
              <a:rPr lang="en-US" altLang="en-US" sz="2400" dirty="0"/>
              <a:t>Website entitled “Welcome to Mrs. Fulmer </a:t>
            </a:r>
            <a:r>
              <a:rPr lang="en-US" altLang="en-US" sz="2400" dirty="0" err="1"/>
              <a:t>Sux</a:t>
            </a:r>
            <a:r>
              <a:rPr lang="en-US" altLang="en-US" sz="2400" dirty="0"/>
              <a:t>”</a:t>
            </a:r>
          </a:p>
          <a:p>
            <a:pPr algn="just" eaLnBrk="1" hangingPunct="1"/>
            <a:r>
              <a:rPr lang="en-US" altLang="en-US" sz="2400" dirty="0"/>
              <a:t>Website lists reasons why “Mrs. Fulmer should be fired”</a:t>
            </a:r>
          </a:p>
          <a:p>
            <a:pPr lvl="1" algn="just" eaLnBrk="1" hangingPunct="1"/>
            <a:r>
              <a:rPr lang="en-US" altLang="en-US" sz="2400" dirty="0"/>
              <a:t>She shows off her fat f***</a:t>
            </a:r>
            <a:r>
              <a:rPr lang="en-US" altLang="en-US" sz="2400" dirty="0" err="1"/>
              <a:t>ing</a:t>
            </a:r>
            <a:r>
              <a:rPr lang="en-US" altLang="en-US" sz="2400" dirty="0"/>
              <a:t> legs.</a:t>
            </a:r>
          </a:p>
          <a:p>
            <a:pPr lvl="1" algn="just" eaLnBrk="1" hangingPunct="1"/>
            <a:r>
              <a:rPr lang="en-US" altLang="en-US" sz="2400" dirty="0"/>
              <a:t>The fat F*** smokes.</a:t>
            </a:r>
          </a:p>
          <a:p>
            <a:pPr lvl="1" algn="just" eaLnBrk="1" hangingPunct="1"/>
            <a:r>
              <a:rPr lang="en-US" altLang="en-US" sz="2400" dirty="0"/>
              <a:t>She’s a bit**!</a:t>
            </a:r>
            <a:endParaRPr lang="en-US" altLang="en-US" dirty="0"/>
          </a:p>
        </p:txBody>
      </p:sp>
      <p:pic>
        <p:nvPicPr>
          <p:cNvPr id="47108" name="Picture 4">
            <a:extLst>
              <a:ext uri="{FF2B5EF4-FFF2-40B4-BE49-F238E27FC236}">
                <a16:creationId xmlns:a16="http://schemas.microsoft.com/office/drawing/2014/main" id="{37EDB9F4-ED38-42CC-ADAF-C467DE4D5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BCF576E7-62BF-4DD0-A91A-5799C569F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78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slide(fromBottom)">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slide(fromBottom)">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slide(fromBottom)">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slide(fromBottom)">
                                      <p:cBhvr>
                                        <p:cTn id="27" dur="500"/>
                                        <p:tgtEl>
                                          <p:spTgt spid="136195">
                                            <p:txEl>
                                              <p:pRg st="4" end="4"/>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36195">
                                            <p:txEl>
                                              <p:pRg st="5" end="5"/>
                                            </p:txEl>
                                          </p:spTgt>
                                        </p:tgtEl>
                                        <p:attrNameLst>
                                          <p:attrName>style.visibility</p:attrName>
                                        </p:attrNameLst>
                                      </p:cBhvr>
                                      <p:to>
                                        <p:strVal val="visible"/>
                                      </p:to>
                                    </p:set>
                                    <p:animEffect transition="in" filter="slide(fromBottom)">
                                      <p:cBhvr>
                                        <p:cTn id="30" dur="500"/>
                                        <p:tgtEl>
                                          <p:spTgt spid="136195">
                                            <p:txEl>
                                              <p:pRg st="5" end="5"/>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6195">
                                            <p:txEl>
                                              <p:pRg st="6" end="6"/>
                                            </p:txEl>
                                          </p:spTgt>
                                        </p:tgtEl>
                                        <p:attrNameLst>
                                          <p:attrName>style.visibility</p:attrName>
                                        </p:attrNameLst>
                                      </p:cBhvr>
                                      <p:to>
                                        <p:strVal val="visible"/>
                                      </p:to>
                                    </p:set>
                                    <p:animEffect transition="in" filter="slide(fromBottom)">
                                      <p:cBhvr>
                                        <p:cTn id="33" dur="500"/>
                                        <p:tgtEl>
                                          <p:spTgt spid="136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25D61CC-57C5-4174-9C8B-E80546253A9B}"/>
              </a:ext>
            </a:extLst>
          </p:cNvPr>
          <p:cNvSpPr>
            <a:spLocks noGrp="1"/>
          </p:cNvSpPr>
          <p:nvPr>
            <p:ph type="title" idx="4294967295"/>
          </p:nvPr>
        </p:nvSpPr>
        <p:spPr/>
        <p:txBody>
          <a:bodyPr/>
          <a:lstStyle/>
          <a:p>
            <a:pPr eaLnBrk="1" hangingPunct="1"/>
            <a:r>
              <a:rPr lang="en-US" altLang="en-US" b="1" dirty="0"/>
              <a:t>What Do You Think?</a:t>
            </a:r>
          </a:p>
        </p:txBody>
      </p:sp>
      <p:sp>
        <p:nvSpPr>
          <p:cNvPr id="137219" name="Content Placeholder 2">
            <a:extLst>
              <a:ext uri="{FF2B5EF4-FFF2-40B4-BE49-F238E27FC236}">
                <a16:creationId xmlns:a16="http://schemas.microsoft.com/office/drawing/2014/main" id="{F5CE3F79-9875-46AF-AA9E-1D2FFFC17F61}"/>
              </a:ext>
            </a:extLst>
          </p:cNvPr>
          <p:cNvSpPr>
            <a:spLocks noGrp="1"/>
          </p:cNvSpPr>
          <p:nvPr>
            <p:ph idx="4294967295"/>
          </p:nvPr>
        </p:nvSpPr>
        <p:spPr>
          <a:xfrm>
            <a:off x="457200" y="1722438"/>
            <a:ext cx="8229600" cy="4403725"/>
          </a:xfrm>
        </p:spPr>
        <p:txBody>
          <a:bodyPr/>
          <a:lstStyle/>
          <a:p>
            <a:pPr algn="just" eaLnBrk="1" hangingPunct="1"/>
            <a:r>
              <a:rPr lang="en-US" altLang="en-US" sz="2400" dirty="0"/>
              <a:t>Website goes to state “Why Mrs. Fulmer Should Die” – check out my diagram.</a:t>
            </a:r>
          </a:p>
          <a:p>
            <a:pPr algn="just" eaLnBrk="1" hangingPunct="1"/>
            <a:r>
              <a:rPr lang="en-US" altLang="en-US" sz="2400" dirty="0"/>
              <a:t>Website solicits $20.00 donations to hire a hitman.</a:t>
            </a:r>
          </a:p>
          <a:p>
            <a:pPr algn="just" eaLnBrk="1" hangingPunct="1"/>
            <a:r>
              <a:rPr lang="en-US" altLang="en-US" sz="2400" dirty="0"/>
              <a:t>Website has picture of Mrs. Fulmer’s severed head with blood dripping off her neck.</a:t>
            </a:r>
          </a:p>
          <a:p>
            <a:pPr algn="just" eaLnBrk="1" hangingPunct="1"/>
            <a:r>
              <a:rPr lang="en-US" altLang="en-US" sz="2400" dirty="0"/>
              <a:t>Shows Mrs. Fulmer’s face morphing into Hitler’s face.</a:t>
            </a:r>
          </a:p>
          <a:p>
            <a:pPr algn="just" eaLnBrk="1" hangingPunct="1"/>
            <a:r>
              <a:rPr lang="en-US" altLang="en-US" sz="2400" dirty="0"/>
              <a:t>Has “F*** you Mrs. Fulmer. You are a Bit**. You are a stupid bit**! (136 times)</a:t>
            </a:r>
          </a:p>
          <a:p>
            <a:pPr algn="just" eaLnBrk="1" hangingPunct="1"/>
            <a:endParaRPr lang="en-US" altLang="en-US" sz="2400" dirty="0"/>
          </a:p>
          <a:p>
            <a:pPr algn="just" eaLnBrk="1" hangingPunct="1"/>
            <a:r>
              <a:rPr lang="en-US" altLang="en-US" sz="2400" dirty="0"/>
              <a:t>Would you discipline for this? Why? Why not?</a:t>
            </a:r>
          </a:p>
          <a:p>
            <a:pPr eaLnBrk="1" hangingPunct="1">
              <a:buFontTx/>
              <a:buNone/>
            </a:pPr>
            <a:endParaRPr lang="en-US" altLang="en-US" dirty="0"/>
          </a:p>
        </p:txBody>
      </p:sp>
      <p:pic>
        <p:nvPicPr>
          <p:cNvPr id="48132" name="Picture 4">
            <a:extLst>
              <a:ext uri="{FF2B5EF4-FFF2-40B4-BE49-F238E27FC236}">
                <a16:creationId xmlns:a16="http://schemas.microsoft.com/office/drawing/2014/main" id="{B48085E8-58AB-4231-83A5-AD638A67C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FDB6AE58-942A-4403-B4BE-E9585581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0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slide(fromBottom)">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slide(fromBottom)">
                                      <p:cBhvr>
                                        <p:cTn id="12" dur="500"/>
                                        <p:tgtEl>
                                          <p:spTgt spid="137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slide(fromBottom)">
                                      <p:cBhvr>
                                        <p:cTn id="17" dur="500"/>
                                        <p:tgtEl>
                                          <p:spTgt spid="137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slide(fromBottom)">
                                      <p:cBhvr>
                                        <p:cTn id="22" dur="500"/>
                                        <p:tgtEl>
                                          <p:spTgt spid="137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slide(fromBottom)">
                                      <p:cBhvr>
                                        <p:cTn id="27" dur="500"/>
                                        <p:tgtEl>
                                          <p:spTgt spid="137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37219">
                                            <p:txEl>
                                              <p:pRg st="6" end="6"/>
                                            </p:txEl>
                                          </p:spTgt>
                                        </p:tgtEl>
                                        <p:attrNameLst>
                                          <p:attrName>style.visibility</p:attrName>
                                        </p:attrNameLst>
                                      </p:cBhvr>
                                      <p:to>
                                        <p:strVal val="visible"/>
                                      </p:to>
                                    </p:set>
                                    <p:animEffect transition="in" filter="slide(fromBottom)">
                                      <p:cBhvr>
                                        <p:cTn id="32" dur="500"/>
                                        <p:tgtEl>
                                          <p:spTgt spid="137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0E395294-3EA7-46D3-AF51-4809E13F57B4}"/>
              </a:ext>
            </a:extLst>
          </p:cNvPr>
          <p:cNvSpPr>
            <a:spLocks noGrp="1"/>
          </p:cNvSpPr>
          <p:nvPr>
            <p:ph type="body" idx="4294967295"/>
          </p:nvPr>
        </p:nvSpPr>
        <p:spPr>
          <a:xfrm>
            <a:off x="381000" y="381000"/>
            <a:ext cx="8229600" cy="5745163"/>
          </a:xfrm>
        </p:spPr>
        <p:txBody>
          <a:bodyPr/>
          <a:lstStyle/>
          <a:p>
            <a:pPr algn="ctr" eaLnBrk="1" hangingPunct="1">
              <a:buFontTx/>
              <a:buNone/>
            </a:pPr>
            <a:r>
              <a:rPr lang="en-US" altLang="en-US" sz="3300" b="1" i="1" dirty="0"/>
              <a:t>See J.S. v. Bethlehem Area Sch. Dist.</a:t>
            </a:r>
            <a:r>
              <a:rPr lang="en-US" altLang="en-US" sz="3300" b="1" dirty="0"/>
              <a:t>, 757 A.2d 412 (Pa. </a:t>
            </a:r>
            <a:r>
              <a:rPr lang="en-US" altLang="en-US" sz="3300" b="1" dirty="0" err="1"/>
              <a:t>Commw</a:t>
            </a:r>
            <a:r>
              <a:rPr lang="en-US" altLang="en-US" sz="3300" b="1" dirty="0"/>
              <a:t>. Ct. 2000).</a:t>
            </a:r>
          </a:p>
          <a:p>
            <a:pPr eaLnBrk="1" hangingPunct="1"/>
            <a:endParaRPr lang="en-US" altLang="en-US" sz="2800" dirty="0"/>
          </a:p>
          <a:p>
            <a:pPr eaLnBrk="1" hangingPunct="1"/>
            <a:r>
              <a:rPr lang="en-US" altLang="en-US" sz="2800" dirty="0"/>
              <a:t>The court upheld the decision of the school to expel the student due to the material disruption caused by the website.</a:t>
            </a:r>
          </a:p>
          <a:p>
            <a:pPr eaLnBrk="1" hangingPunct="1"/>
            <a:r>
              <a:rPr lang="en-US" altLang="en-US" sz="2800" dirty="0"/>
              <a:t>The Court stated that “[r]</a:t>
            </a:r>
            <a:r>
              <a:rPr lang="en-US" altLang="en-US" sz="2800" dirty="0" err="1"/>
              <a:t>egrettably</a:t>
            </a:r>
            <a:r>
              <a:rPr lang="en-US" altLang="en-US" sz="2800" dirty="0"/>
              <a:t>, in this day and age where school violence is becoming more commonplace, school officials are justified in taking very seriously threats against faculty and other students.”</a:t>
            </a:r>
            <a:endParaRPr lang="en-US" altLang="en-US" sz="2800" i="1" dirty="0"/>
          </a:p>
          <a:p>
            <a:pPr eaLnBrk="1" hangingPunct="1"/>
            <a:endParaRPr lang="en-US" altLang="en-US" sz="2800" dirty="0"/>
          </a:p>
        </p:txBody>
      </p:sp>
    </p:spTree>
    <p:extLst>
      <p:ext uri="{BB962C8B-B14F-4D97-AF65-F5344CB8AC3E}">
        <p14:creationId xmlns:p14="http://schemas.microsoft.com/office/powerpoint/2010/main" val="29784905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8661C0D5-8A63-447E-BC34-994CFEE2EB23}"/>
              </a:ext>
            </a:extLst>
          </p:cNvPr>
          <p:cNvSpPr>
            <a:spLocks noGrp="1"/>
          </p:cNvSpPr>
          <p:nvPr>
            <p:ph type="body" idx="4294967295"/>
          </p:nvPr>
        </p:nvSpPr>
        <p:spPr>
          <a:xfrm>
            <a:off x="381000" y="381000"/>
            <a:ext cx="8229600" cy="5745163"/>
          </a:xfrm>
        </p:spPr>
        <p:txBody>
          <a:bodyPr/>
          <a:lstStyle/>
          <a:p>
            <a:pPr algn="ctr" eaLnBrk="1" hangingPunct="1">
              <a:lnSpc>
                <a:spcPct val="80000"/>
              </a:lnSpc>
              <a:buFontTx/>
              <a:buNone/>
            </a:pPr>
            <a:r>
              <a:rPr lang="en-US" altLang="en-US" b="1" i="1" dirty="0"/>
              <a:t>See J.S. v. Bethlehem Area Sch. Dist.</a:t>
            </a:r>
            <a:r>
              <a:rPr lang="en-US" altLang="en-US" b="1" dirty="0"/>
              <a:t>, 757 A.2d 412 (Pa. </a:t>
            </a:r>
            <a:r>
              <a:rPr lang="en-US" altLang="en-US" b="1" dirty="0" err="1"/>
              <a:t>Commw</a:t>
            </a:r>
            <a:r>
              <a:rPr lang="en-US" altLang="en-US" b="1" dirty="0"/>
              <a:t>. Ct. 2000).</a:t>
            </a:r>
          </a:p>
          <a:p>
            <a:pPr eaLnBrk="1" hangingPunct="1">
              <a:lnSpc>
                <a:spcPct val="80000"/>
              </a:lnSpc>
              <a:buFontTx/>
              <a:buNone/>
            </a:pPr>
            <a:endParaRPr lang="en-US" altLang="en-US" i="1" dirty="0"/>
          </a:p>
          <a:p>
            <a:pPr algn="just" eaLnBrk="1" hangingPunct="1">
              <a:lnSpc>
                <a:spcPct val="80000"/>
              </a:lnSpc>
            </a:pPr>
            <a:r>
              <a:rPr lang="en-US" altLang="en-US" sz="2500" dirty="0"/>
              <a:t>The District was able to show a material disruption to the school environment: </a:t>
            </a:r>
          </a:p>
          <a:p>
            <a:pPr lvl="1" algn="just" eaLnBrk="1" hangingPunct="1">
              <a:lnSpc>
                <a:spcPct val="80000"/>
              </a:lnSpc>
            </a:pPr>
            <a:r>
              <a:rPr lang="en-US" altLang="en-US" sz="2500" dirty="0"/>
              <a:t>The teacher ultimately had to go on leave due to anxiety and other medical issues as the result of this incident.  </a:t>
            </a:r>
          </a:p>
          <a:p>
            <a:pPr lvl="1" algn="just" eaLnBrk="1" hangingPunct="1">
              <a:lnSpc>
                <a:spcPct val="80000"/>
              </a:lnSpc>
            </a:pPr>
            <a:r>
              <a:rPr lang="en-US" altLang="en-US" sz="2500" dirty="0"/>
              <a:t>Due to the teacher’s absence, the District had to hire a number of substitutes, which resulted in a disruption to the educational process for the students in the teacher’s class.  </a:t>
            </a:r>
          </a:p>
          <a:p>
            <a:pPr lvl="1" algn="just" eaLnBrk="1" hangingPunct="1">
              <a:lnSpc>
                <a:spcPct val="80000"/>
              </a:lnSpc>
            </a:pPr>
            <a:r>
              <a:rPr lang="en-US" altLang="en-US" sz="2500" dirty="0"/>
              <a:t>The administration also gave testimony how this incident affected the morale of the school.</a:t>
            </a:r>
          </a:p>
          <a:p>
            <a:pPr marL="457200" lvl="1" indent="-393700" algn="just" eaLnBrk="1" hangingPunct="1">
              <a:lnSpc>
                <a:spcPct val="80000"/>
              </a:lnSpc>
              <a:buFont typeface="Arial" panose="020B0604020202020204" pitchFamily="34" charset="0"/>
              <a:buChar char="•"/>
            </a:pPr>
            <a:r>
              <a:rPr lang="en-US" altLang="en-US" sz="2500" dirty="0"/>
              <a:t>Similar case at:  Wisniewski v. </a:t>
            </a:r>
            <a:r>
              <a:rPr lang="en-US" altLang="en-US" sz="2500" dirty="0" err="1"/>
              <a:t>Weedport</a:t>
            </a:r>
            <a:r>
              <a:rPr lang="en-US" altLang="en-US" sz="2500" dirty="0"/>
              <a:t> Central School District (2nd Cir. App. 2007)</a:t>
            </a:r>
          </a:p>
          <a:p>
            <a:pPr marL="457200" lvl="1" indent="-393700" algn="just" eaLnBrk="1" hangingPunct="1">
              <a:lnSpc>
                <a:spcPct val="8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20806351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884238"/>
          </a:xfrm>
        </p:spPr>
        <p:txBody>
          <a:bodyPr/>
          <a:lstStyle/>
          <a:p>
            <a:r>
              <a:rPr lang="en-US" sz="2800" b="1" dirty="0"/>
              <a:t>Other Examples Where Student Discipline for Misuse of Social Media Was Upheld</a:t>
            </a:r>
          </a:p>
        </p:txBody>
      </p:sp>
      <p:sp>
        <p:nvSpPr>
          <p:cNvPr id="3" name="Content Placeholder 2"/>
          <p:cNvSpPr>
            <a:spLocks noGrp="1"/>
          </p:cNvSpPr>
          <p:nvPr>
            <p:ph idx="1"/>
          </p:nvPr>
        </p:nvSpPr>
        <p:spPr>
          <a:xfrm>
            <a:off x="685800" y="1600200"/>
            <a:ext cx="7772400" cy="4572000"/>
          </a:xfrm>
        </p:spPr>
        <p:txBody>
          <a:bodyPr/>
          <a:lstStyle/>
          <a:p>
            <a:pPr algn="just"/>
            <a:r>
              <a:rPr lang="en-US" sz="1950" i="1" dirty="0"/>
              <a:t>Kowalski v. Berkeley County Schools </a:t>
            </a:r>
            <a:r>
              <a:rPr lang="en-US" sz="1950" dirty="0"/>
              <a:t>(4</a:t>
            </a:r>
            <a:r>
              <a:rPr lang="en-US" sz="1950" baseline="30000" dirty="0"/>
              <a:t>th</a:t>
            </a:r>
            <a:r>
              <a:rPr lang="en-US" sz="1950" dirty="0"/>
              <a:t> Cir. Ct. App)(2011)</a:t>
            </a:r>
            <a:r>
              <a:rPr lang="en-US" sz="1950" i="1" dirty="0"/>
              <a:t> </a:t>
            </a:r>
          </a:p>
          <a:p>
            <a:pPr algn="just"/>
            <a:r>
              <a:rPr lang="en-US" sz="1950" dirty="0"/>
              <a:t>12</a:t>
            </a:r>
            <a:r>
              <a:rPr lang="en-US" sz="1950" baseline="30000" dirty="0"/>
              <a:t>th</a:t>
            </a:r>
            <a:r>
              <a:rPr lang="en-US" sz="1950" dirty="0"/>
              <a:t> grader created and posted a webpage, while at home, to </a:t>
            </a:r>
            <a:r>
              <a:rPr lang="en-US" sz="1950" dirty="0" err="1"/>
              <a:t>MySpace</a:t>
            </a:r>
            <a:r>
              <a:rPr lang="en-US" sz="1950" dirty="0"/>
              <a:t> that was largely dedicated to ridiculing a fellow student. </a:t>
            </a:r>
          </a:p>
          <a:p>
            <a:pPr algn="just"/>
            <a:r>
              <a:rPr lang="en-US" sz="1950" dirty="0"/>
              <a:t>COURT: The Court upheld a 5 day suspension. </a:t>
            </a:r>
          </a:p>
          <a:p>
            <a:pPr algn="just"/>
            <a:r>
              <a:rPr lang="en-US" sz="1950" dirty="0"/>
              <a:t>“Kowalski indeed pushed her computer keys at home, but she knew that the electronic response would be </a:t>
            </a:r>
            <a:r>
              <a:rPr lang="en-US" sz="1950" dirty="0" err="1"/>
              <a:t>pos</a:t>
            </a:r>
            <a:r>
              <a:rPr lang="en-US" sz="1950" dirty="0"/>
              <a:t>…published beyond her home and could reasonably be expected to reach the school or impact the school environment.</a:t>
            </a:r>
          </a:p>
          <a:p>
            <a:pPr algn="just"/>
            <a:r>
              <a:rPr lang="en-US" sz="1950" dirty="0"/>
              <a:t>The court went on to reason that Kowalski “used the internet to orchestrate a targeted attack on a classmate and did so in a manner that was sufficiently connected to the school environment as to implicate the District’s authority discipline speech [that disrupts the school environment or collides with the rights of others</a:t>
            </a:r>
            <a:r>
              <a:rPr lang="en-US" sz="1900" dirty="0"/>
              <a:t>]</a:t>
            </a:r>
          </a:p>
        </p:txBody>
      </p:sp>
    </p:spTree>
    <p:extLst>
      <p:ext uri="{BB962C8B-B14F-4D97-AF65-F5344CB8AC3E}">
        <p14:creationId xmlns:p14="http://schemas.microsoft.com/office/powerpoint/2010/main" val="385391872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884238"/>
          </a:xfrm>
        </p:spPr>
        <p:txBody>
          <a:bodyPr/>
          <a:lstStyle/>
          <a:p>
            <a:r>
              <a:rPr lang="en-US" sz="2800" b="1" dirty="0"/>
              <a:t>Other Examples Where Student Discipline for Misuse of Social Media Was Upheld</a:t>
            </a:r>
          </a:p>
        </p:txBody>
      </p:sp>
      <p:sp>
        <p:nvSpPr>
          <p:cNvPr id="3" name="Content Placeholder 2"/>
          <p:cNvSpPr>
            <a:spLocks noGrp="1"/>
          </p:cNvSpPr>
          <p:nvPr>
            <p:ph idx="1"/>
          </p:nvPr>
        </p:nvSpPr>
        <p:spPr>
          <a:xfrm>
            <a:off x="685800" y="1600200"/>
            <a:ext cx="7772400" cy="3733800"/>
          </a:xfrm>
        </p:spPr>
        <p:txBody>
          <a:bodyPr/>
          <a:lstStyle/>
          <a:p>
            <a:pPr algn="just"/>
            <a:r>
              <a:rPr lang="en-US" sz="2200" i="1" dirty="0" err="1"/>
              <a:t>Wynar</a:t>
            </a:r>
            <a:r>
              <a:rPr lang="en-US" sz="2200" i="1" dirty="0"/>
              <a:t> v. Douglas County School District </a:t>
            </a:r>
            <a:r>
              <a:rPr lang="en-US" sz="2200" dirty="0"/>
              <a:t>(9</a:t>
            </a:r>
            <a:r>
              <a:rPr lang="en-US" sz="2200" baseline="30000" dirty="0"/>
              <a:t>th</a:t>
            </a:r>
            <a:r>
              <a:rPr lang="en-US" sz="2200" dirty="0"/>
              <a:t> Cir. Ct. App. 2013)</a:t>
            </a:r>
          </a:p>
          <a:p>
            <a:pPr algn="just"/>
            <a:r>
              <a:rPr lang="en-US" sz="2200" dirty="0"/>
              <a:t>10</a:t>
            </a:r>
            <a:r>
              <a:rPr lang="en-US" sz="2200" baseline="30000" dirty="0"/>
              <a:t>th</a:t>
            </a:r>
            <a:r>
              <a:rPr lang="en-US" sz="2200" dirty="0"/>
              <a:t> grade student was expelled for sending violent and threatening off-campus instant messages to his friends about his desire to shoot up the school.</a:t>
            </a:r>
          </a:p>
          <a:p>
            <a:pPr algn="just"/>
            <a:r>
              <a:rPr lang="en-US" sz="2200" dirty="0"/>
              <a:t>He wrote frequently about weapons, going shooting, WWII, and was shown to have weapons in the house. </a:t>
            </a:r>
          </a:p>
          <a:p>
            <a:pPr algn="just"/>
            <a:r>
              <a:rPr lang="en-US" sz="2200" dirty="0"/>
              <a:t>His friends were alarmed and told the football coach, who told the principal.</a:t>
            </a:r>
          </a:p>
          <a:p>
            <a:pPr algn="just"/>
            <a:r>
              <a:rPr lang="en-US" sz="2200" dirty="0"/>
              <a:t>COURT: Upheld the expulsion because: a) The student was sending messages to other students; b) it was reasonably </a:t>
            </a:r>
            <a:r>
              <a:rPr lang="en-US" sz="2200" dirty="0" err="1"/>
              <a:t>forseeable</a:t>
            </a:r>
            <a:r>
              <a:rPr lang="en-US" sz="2200" dirty="0"/>
              <a:t> that the messages would </a:t>
            </a:r>
            <a:r>
              <a:rPr lang="en-US" sz="2200" dirty="0" err="1"/>
              <a:t>reache</a:t>
            </a:r>
            <a:r>
              <a:rPr lang="en-US" sz="2200" dirty="0"/>
              <a:t>  the campus. </a:t>
            </a:r>
          </a:p>
        </p:txBody>
      </p:sp>
    </p:spTree>
    <p:extLst>
      <p:ext uri="{BB962C8B-B14F-4D97-AF65-F5344CB8AC3E}">
        <p14:creationId xmlns:p14="http://schemas.microsoft.com/office/powerpoint/2010/main" val="402351715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4AFB1-D598-4A0C-A758-0B960E820C00}"/>
              </a:ext>
            </a:extLst>
          </p:cNvPr>
          <p:cNvSpPr>
            <a:spLocks noGrp="1"/>
          </p:cNvSpPr>
          <p:nvPr>
            <p:ph type="ctrTitle"/>
          </p:nvPr>
        </p:nvSpPr>
        <p:spPr/>
        <p:txBody>
          <a:bodyPr/>
          <a:lstStyle/>
          <a:p>
            <a:r>
              <a:rPr lang="en-US" b="1" dirty="0"/>
              <a:t>Employee Misuse of Social Media </a:t>
            </a:r>
          </a:p>
        </p:txBody>
      </p:sp>
      <p:sp>
        <p:nvSpPr>
          <p:cNvPr id="5" name="Subtitle 4">
            <a:extLst>
              <a:ext uri="{FF2B5EF4-FFF2-40B4-BE49-F238E27FC236}">
                <a16:creationId xmlns:a16="http://schemas.microsoft.com/office/drawing/2014/main" id="{BF2E687F-8B24-4877-AB01-47A956417F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004891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04800"/>
            <a:ext cx="4711908" cy="3124200"/>
          </a:xfrm>
          <a:prstGeom prst="rect">
            <a:avLst/>
          </a:prstGeom>
        </p:spPr>
      </p:pic>
      <p:pic>
        <p:nvPicPr>
          <p:cNvPr id="3" name="Picture 2"/>
          <p:cNvPicPr>
            <a:picLocks noChangeAspect="1"/>
          </p:cNvPicPr>
          <p:nvPr/>
        </p:nvPicPr>
        <p:blipFill>
          <a:blip r:embed="rId3"/>
          <a:stretch>
            <a:fillRect/>
          </a:stretch>
        </p:blipFill>
        <p:spPr>
          <a:xfrm>
            <a:off x="3051472" y="3429001"/>
            <a:ext cx="6092528" cy="3429000"/>
          </a:xfrm>
          <a:prstGeom prst="rect">
            <a:avLst/>
          </a:prstGeom>
        </p:spPr>
      </p:pic>
      <p:pic>
        <p:nvPicPr>
          <p:cNvPr id="4" name="Picture 3"/>
          <p:cNvPicPr>
            <a:picLocks noChangeAspect="1"/>
          </p:cNvPicPr>
          <p:nvPr/>
        </p:nvPicPr>
        <p:blipFill>
          <a:blip r:embed="rId4"/>
          <a:stretch>
            <a:fillRect/>
          </a:stretch>
        </p:blipFill>
        <p:spPr>
          <a:xfrm>
            <a:off x="7000425" y="152400"/>
            <a:ext cx="2130128" cy="3788585"/>
          </a:xfrm>
          <a:prstGeom prst="rect">
            <a:avLst/>
          </a:prstGeom>
        </p:spPr>
      </p:pic>
      <p:pic>
        <p:nvPicPr>
          <p:cNvPr id="5" name="Picture 4"/>
          <p:cNvPicPr>
            <a:picLocks noChangeAspect="1"/>
          </p:cNvPicPr>
          <p:nvPr/>
        </p:nvPicPr>
        <p:blipFill>
          <a:blip r:embed="rId5"/>
          <a:stretch>
            <a:fillRect/>
          </a:stretch>
        </p:blipFill>
        <p:spPr>
          <a:xfrm>
            <a:off x="226758" y="3448051"/>
            <a:ext cx="2974474" cy="3390900"/>
          </a:xfrm>
          <a:prstGeom prst="rect">
            <a:avLst/>
          </a:prstGeom>
        </p:spPr>
      </p:pic>
      <p:pic>
        <p:nvPicPr>
          <p:cNvPr id="6" name="Picture 5"/>
          <p:cNvPicPr>
            <a:picLocks noChangeAspect="1"/>
          </p:cNvPicPr>
          <p:nvPr/>
        </p:nvPicPr>
        <p:blipFill>
          <a:blip r:embed="rId6"/>
          <a:stretch>
            <a:fillRect/>
          </a:stretch>
        </p:blipFill>
        <p:spPr>
          <a:xfrm>
            <a:off x="4891989" y="394697"/>
            <a:ext cx="2188331" cy="2792008"/>
          </a:xfrm>
          <a:prstGeom prst="rect">
            <a:avLst/>
          </a:prstGeom>
        </p:spPr>
      </p:pic>
    </p:spTree>
    <p:extLst>
      <p:ext uri="{BB962C8B-B14F-4D97-AF65-F5344CB8AC3E}">
        <p14:creationId xmlns:p14="http://schemas.microsoft.com/office/powerpoint/2010/main" val="422512546"/>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2A9893D-AAF6-4493-8186-62EEC98DDA0F}"/>
              </a:ext>
            </a:extLst>
          </p:cNvPr>
          <p:cNvSpPr>
            <a:spLocks noGrp="1"/>
          </p:cNvSpPr>
          <p:nvPr>
            <p:ph type="title"/>
          </p:nvPr>
        </p:nvSpPr>
        <p:spPr/>
        <p:txBody>
          <a:bodyPr/>
          <a:lstStyle/>
          <a:p>
            <a:pPr eaLnBrk="1" hangingPunct="1"/>
            <a:r>
              <a:rPr lang="en-US" altLang="en-US" sz="4000" b="1" dirty="0"/>
              <a:t>Topics Covered in this Section</a:t>
            </a:r>
          </a:p>
        </p:txBody>
      </p:sp>
      <p:sp>
        <p:nvSpPr>
          <p:cNvPr id="29699" name="Rectangle 3">
            <a:extLst>
              <a:ext uri="{FF2B5EF4-FFF2-40B4-BE49-F238E27FC236}">
                <a16:creationId xmlns:a16="http://schemas.microsoft.com/office/drawing/2014/main" id="{A4A64F22-5464-4F2C-8892-D3E1CB8C6A5F}"/>
              </a:ext>
            </a:extLst>
          </p:cNvPr>
          <p:cNvSpPr>
            <a:spLocks noGrp="1"/>
          </p:cNvSpPr>
          <p:nvPr>
            <p:ph type="body" idx="1"/>
          </p:nvPr>
        </p:nvSpPr>
        <p:spPr>
          <a:xfrm>
            <a:off x="685800" y="1600200"/>
            <a:ext cx="7772400" cy="4191000"/>
          </a:xfrm>
        </p:spPr>
        <p:txBody>
          <a:bodyPr/>
          <a:lstStyle/>
          <a:p>
            <a:pPr eaLnBrk="1" hangingPunct="1"/>
            <a:endParaRPr lang="en-US" altLang="en-US" sz="2400" b="1" dirty="0"/>
          </a:p>
          <a:p>
            <a:pPr algn="just" eaLnBrk="1" hangingPunct="1">
              <a:lnSpc>
                <a:spcPct val="105000"/>
              </a:lnSpc>
            </a:pPr>
            <a:r>
              <a:rPr lang="en-US" altLang="en-US" sz="2400" b="1" dirty="0"/>
              <a:t>Authority to Discipline Employees</a:t>
            </a:r>
          </a:p>
          <a:p>
            <a:pPr algn="just" eaLnBrk="1" hangingPunct="1">
              <a:lnSpc>
                <a:spcPct val="105000"/>
              </a:lnSpc>
            </a:pPr>
            <a:r>
              <a:rPr lang="en-US" altLang="en-US" sz="2400" b="1" dirty="0"/>
              <a:t>Technology Use Policies</a:t>
            </a:r>
          </a:p>
          <a:p>
            <a:pPr algn="just" eaLnBrk="1" hangingPunct="1">
              <a:lnSpc>
                <a:spcPct val="105000"/>
              </a:lnSpc>
            </a:pPr>
            <a:r>
              <a:rPr lang="en-US" altLang="en-US" sz="2400" b="1" dirty="0"/>
              <a:t>Authority to Discipline Employees for Online Conduct</a:t>
            </a:r>
          </a:p>
          <a:p>
            <a:pPr lvl="1" algn="just" eaLnBrk="1" hangingPunct="1">
              <a:lnSpc>
                <a:spcPct val="105000"/>
              </a:lnSpc>
            </a:pPr>
            <a:r>
              <a:rPr lang="en-US" altLang="en-US" sz="2000" b="1" dirty="0"/>
              <a:t>At the Work Place </a:t>
            </a:r>
          </a:p>
          <a:p>
            <a:pPr lvl="1" algn="just" eaLnBrk="1" hangingPunct="1">
              <a:lnSpc>
                <a:spcPct val="105000"/>
              </a:lnSpc>
            </a:pPr>
            <a:r>
              <a:rPr lang="en-US" altLang="en-US" sz="2000" b="1" dirty="0"/>
              <a:t>Away from the Work Place  </a:t>
            </a:r>
          </a:p>
          <a:p>
            <a:pPr algn="just" eaLnBrk="1" hangingPunct="1">
              <a:lnSpc>
                <a:spcPct val="105000"/>
              </a:lnSpc>
            </a:pPr>
            <a:r>
              <a:rPr lang="en-US" altLang="en-US" sz="2400" b="1" dirty="0"/>
              <a:t>Limitations on Discipline</a:t>
            </a:r>
          </a:p>
          <a:p>
            <a:pPr lvl="1" algn="just" eaLnBrk="1" hangingPunct="1">
              <a:lnSpc>
                <a:spcPct val="105000"/>
              </a:lnSpc>
            </a:pPr>
            <a:r>
              <a:rPr lang="en-US" altLang="en-US" sz="2000" b="1" dirty="0"/>
              <a:t>4</a:t>
            </a:r>
            <a:r>
              <a:rPr lang="en-US" altLang="en-US" sz="2000" b="1" baseline="30000" dirty="0"/>
              <a:t>th</a:t>
            </a:r>
            <a:r>
              <a:rPr lang="en-US" altLang="en-US" sz="2000" b="1" dirty="0"/>
              <a:t> Amendment Limitations</a:t>
            </a:r>
          </a:p>
          <a:p>
            <a:pPr lvl="1" algn="just" eaLnBrk="1" hangingPunct="1">
              <a:lnSpc>
                <a:spcPct val="105000"/>
              </a:lnSpc>
            </a:pPr>
            <a:r>
              <a:rPr lang="en-US" altLang="en-US" sz="2000" b="1" dirty="0"/>
              <a:t>1</a:t>
            </a:r>
            <a:r>
              <a:rPr lang="en-US" altLang="en-US" sz="2000" b="1" baseline="30000" dirty="0"/>
              <a:t>st</a:t>
            </a:r>
            <a:r>
              <a:rPr lang="en-US" altLang="en-US" sz="2000" b="1" dirty="0"/>
              <a:t> Amendment Limitations </a:t>
            </a:r>
          </a:p>
          <a:p>
            <a:pPr marL="0" indent="0" algn="just" eaLnBrk="1" hangingPunct="1">
              <a:lnSpc>
                <a:spcPct val="105000"/>
              </a:lnSpc>
              <a:buNone/>
            </a:pPr>
            <a:endParaRPr lang="en-US" altLang="en-US" sz="2400" b="1" dirty="0"/>
          </a:p>
        </p:txBody>
      </p:sp>
    </p:spTree>
    <p:extLst>
      <p:ext uri="{BB962C8B-B14F-4D97-AF65-F5344CB8AC3E}">
        <p14:creationId xmlns:p14="http://schemas.microsoft.com/office/powerpoint/2010/main" val="23845895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762000"/>
          </a:xfrm>
        </p:spPr>
        <p:txBody>
          <a:bodyPr/>
          <a:lstStyle/>
          <a:p>
            <a:r>
              <a:rPr lang="en-US" sz="3600" b="1" dirty="0"/>
              <a:t>Using Social Media in the Classroom</a:t>
            </a:r>
          </a:p>
        </p:txBody>
      </p:sp>
      <p:sp>
        <p:nvSpPr>
          <p:cNvPr id="3" name="Content Placeholder 2"/>
          <p:cNvSpPr>
            <a:spLocks noGrp="1"/>
          </p:cNvSpPr>
          <p:nvPr>
            <p:ph idx="1"/>
          </p:nvPr>
        </p:nvSpPr>
        <p:spPr>
          <a:xfrm>
            <a:off x="457200" y="1066800"/>
            <a:ext cx="8458200" cy="5181600"/>
          </a:xfrm>
        </p:spPr>
        <p:txBody>
          <a:bodyPr/>
          <a:lstStyle/>
          <a:p>
            <a:pPr algn="just"/>
            <a:r>
              <a:rPr lang="en-US" sz="2800" dirty="0"/>
              <a:t>Many districts are utilizing the internet and social media to enhance the educational and communicative functions of the districts. Examples include, but are not limited to:</a:t>
            </a:r>
          </a:p>
          <a:p>
            <a:pPr lvl="1" algn="just"/>
            <a:r>
              <a:rPr lang="en-US" sz="2400" dirty="0"/>
              <a:t>Emergency notification </a:t>
            </a:r>
          </a:p>
          <a:p>
            <a:pPr lvl="1" algn="just"/>
            <a:r>
              <a:rPr lang="en-US" sz="2400" dirty="0"/>
              <a:t>Notifying students, parents, public about events</a:t>
            </a:r>
          </a:p>
          <a:p>
            <a:pPr lvl="1" algn="just"/>
            <a:r>
              <a:rPr lang="en-US" sz="2400" dirty="0"/>
              <a:t>Notifying students and parents about classroom happenings, homework, resources, etc. </a:t>
            </a:r>
          </a:p>
          <a:p>
            <a:pPr lvl="1" algn="just"/>
            <a:r>
              <a:rPr lang="en-US" sz="2400" dirty="0"/>
              <a:t> Classroom blogs</a:t>
            </a:r>
          </a:p>
          <a:p>
            <a:pPr lvl="1" algn="just"/>
            <a:r>
              <a:rPr lang="en-US" sz="2400" dirty="0"/>
              <a:t>Virtual groups to work on projects or hold discussions</a:t>
            </a:r>
          </a:p>
          <a:p>
            <a:pPr lvl="1" algn="just"/>
            <a:r>
              <a:rPr lang="en-US" sz="2400" dirty="0"/>
              <a:t>Connecting to other classrooms at the school, in the country, from around he world</a:t>
            </a:r>
          </a:p>
          <a:p>
            <a:pPr lvl="1" algn="just"/>
            <a:endParaRPr lang="en-US" sz="2400" dirty="0"/>
          </a:p>
          <a:p>
            <a:pPr lvl="1" algn="just"/>
            <a:endParaRPr lang="en-US" dirty="0"/>
          </a:p>
          <a:p>
            <a:pPr lvl="1"/>
            <a:endParaRPr lang="en-US" dirty="0"/>
          </a:p>
        </p:txBody>
      </p:sp>
    </p:spTree>
    <p:extLst>
      <p:ext uri="{BB962C8B-B14F-4D97-AF65-F5344CB8AC3E}">
        <p14:creationId xmlns:p14="http://schemas.microsoft.com/office/powerpoint/2010/main" val="305158813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C25BB8-E9BD-45E8-8358-7D602F0A0EC5}"/>
              </a:ext>
            </a:extLst>
          </p:cNvPr>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b="1" dirty="0"/>
              <a:t>Employee Discipline – </a:t>
            </a:r>
            <a:br>
              <a:rPr lang="en-US" b="1" dirty="0"/>
            </a:br>
            <a:r>
              <a:rPr lang="en-US" b="1" dirty="0"/>
              <a:t>On Campus</a:t>
            </a:r>
          </a:p>
        </p:txBody>
      </p:sp>
      <p:sp>
        <p:nvSpPr>
          <p:cNvPr id="51203" name="Rectangle 3">
            <a:extLst>
              <a:ext uri="{FF2B5EF4-FFF2-40B4-BE49-F238E27FC236}">
                <a16:creationId xmlns:a16="http://schemas.microsoft.com/office/drawing/2014/main" id="{972F4554-E08F-4C00-9AA5-6C80CA43E5DE}"/>
              </a:ext>
            </a:extLst>
          </p:cNvPr>
          <p:cNvSpPr>
            <a:spLocks noGrp="1"/>
          </p:cNvSpPr>
          <p:nvPr>
            <p:ph type="body" idx="4294967295"/>
          </p:nvPr>
        </p:nvSpPr>
        <p:spPr>
          <a:xfrm>
            <a:off x="685800" y="1981200"/>
            <a:ext cx="7772400" cy="3429000"/>
          </a:xfrm>
        </p:spPr>
        <p:txBody>
          <a:bodyPr/>
          <a:lstStyle/>
          <a:p>
            <a:pPr algn="just" eaLnBrk="1" hangingPunct="1"/>
            <a:r>
              <a:rPr lang="en-US" altLang="en-US" sz="2800" dirty="0"/>
              <a:t>Schools have the authority to discipline employees for violations of work-place policies.</a:t>
            </a:r>
          </a:p>
          <a:p>
            <a:pPr algn="just" eaLnBrk="1" hangingPunct="1"/>
            <a:r>
              <a:rPr lang="en-US" altLang="en-US" sz="2800" dirty="0"/>
              <a:t>Schools also have the authority to discipline employees for the inappropriate use of school resources, e.g., school provided:</a:t>
            </a:r>
          </a:p>
          <a:p>
            <a:pPr lvl="1" algn="just" eaLnBrk="1" hangingPunct="1"/>
            <a:r>
              <a:rPr lang="en-US" altLang="en-US" sz="2600" dirty="0"/>
              <a:t>Cell phones</a:t>
            </a:r>
          </a:p>
          <a:p>
            <a:pPr lvl="1" algn="just" eaLnBrk="1" hangingPunct="1"/>
            <a:r>
              <a:rPr lang="en-US" altLang="en-US" sz="2600" dirty="0"/>
              <a:t>Laptops and computers</a:t>
            </a:r>
          </a:p>
          <a:p>
            <a:pPr lvl="1" algn="just" eaLnBrk="1" hangingPunct="1"/>
            <a:r>
              <a:rPr lang="en-US" altLang="en-US" sz="2600" dirty="0"/>
              <a:t>Internet and E-mail</a:t>
            </a:r>
          </a:p>
        </p:txBody>
      </p:sp>
    </p:spTree>
    <p:extLst>
      <p:ext uri="{BB962C8B-B14F-4D97-AF65-F5344CB8AC3E}">
        <p14:creationId xmlns:p14="http://schemas.microsoft.com/office/powerpoint/2010/main" val="4245457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E84996B-A3B3-4B02-BF67-72D4683F4730}"/>
              </a:ext>
            </a:extLst>
          </p:cNvPr>
          <p:cNvSpPr>
            <a:spLocks noGrp="1"/>
          </p:cNvSpPr>
          <p:nvPr>
            <p:ph type="title" idx="4294967295"/>
          </p:nvPr>
        </p:nvSpPr>
        <p:spPr/>
        <p:txBody>
          <a:bodyPr/>
          <a:lstStyle/>
          <a:p>
            <a:pPr eaLnBrk="1" hangingPunct="1"/>
            <a:r>
              <a:rPr lang="en-US" altLang="en-US" b="1" dirty="0"/>
              <a:t>Employee Use of School Resources</a:t>
            </a:r>
          </a:p>
        </p:txBody>
      </p:sp>
      <p:sp>
        <p:nvSpPr>
          <p:cNvPr id="52227" name="Content Placeholder 2">
            <a:extLst>
              <a:ext uri="{FF2B5EF4-FFF2-40B4-BE49-F238E27FC236}">
                <a16:creationId xmlns:a16="http://schemas.microsoft.com/office/drawing/2014/main" id="{614AAC40-E232-4E3A-BD54-B041ECF312FE}"/>
              </a:ext>
            </a:extLst>
          </p:cNvPr>
          <p:cNvSpPr>
            <a:spLocks noGrp="1"/>
          </p:cNvSpPr>
          <p:nvPr>
            <p:ph idx="4294967295"/>
          </p:nvPr>
        </p:nvSpPr>
        <p:spPr>
          <a:xfrm>
            <a:off x="685800" y="2286000"/>
            <a:ext cx="7772400" cy="3810000"/>
          </a:xfrm>
        </p:spPr>
        <p:txBody>
          <a:bodyPr/>
          <a:lstStyle/>
          <a:p>
            <a:pPr algn="just" eaLnBrk="1" hangingPunct="1"/>
            <a:r>
              <a:rPr lang="en-US" altLang="en-US" sz="2800" dirty="0"/>
              <a:t>In addition to the items listed in technology use policies for students, policies should also include the following for employees:</a:t>
            </a:r>
          </a:p>
          <a:p>
            <a:pPr lvl="1" algn="just" eaLnBrk="1" hangingPunct="1"/>
            <a:r>
              <a:rPr lang="en-US" altLang="en-US" sz="2400" dirty="0"/>
              <a:t>Employees shall not use school technology for personal, non-school related business.</a:t>
            </a:r>
          </a:p>
          <a:p>
            <a:pPr lvl="1" algn="just" eaLnBrk="1" hangingPunct="1"/>
            <a:r>
              <a:rPr lang="en-US" altLang="en-US" sz="2400" dirty="0"/>
              <a:t>Employees shall not use school technology for political activities or to effect the outcome of elections. </a:t>
            </a:r>
          </a:p>
        </p:txBody>
      </p:sp>
    </p:spTree>
    <p:extLst>
      <p:ext uri="{BB962C8B-B14F-4D97-AF65-F5344CB8AC3E}">
        <p14:creationId xmlns:p14="http://schemas.microsoft.com/office/powerpoint/2010/main" val="32957516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3242592E-A803-4C99-8F6E-E4B4BA063751}"/>
              </a:ext>
            </a:extLst>
          </p:cNvPr>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z="4000" b="1" dirty="0"/>
              <a:t>Employee Discipline for Online Conduct</a:t>
            </a:r>
          </a:p>
        </p:txBody>
      </p:sp>
      <p:sp>
        <p:nvSpPr>
          <p:cNvPr id="54275" name="Rectangle 7">
            <a:extLst>
              <a:ext uri="{FF2B5EF4-FFF2-40B4-BE49-F238E27FC236}">
                <a16:creationId xmlns:a16="http://schemas.microsoft.com/office/drawing/2014/main" id="{EA24BB9C-B7A5-4583-B1E3-AED741BB5405}"/>
              </a:ext>
            </a:extLst>
          </p:cNvPr>
          <p:cNvSpPr>
            <a:spLocks noGrp="1"/>
          </p:cNvSpPr>
          <p:nvPr>
            <p:ph type="body" idx="4294967295"/>
          </p:nvPr>
        </p:nvSpPr>
        <p:spPr>
          <a:xfrm>
            <a:off x="457200" y="1752600"/>
            <a:ext cx="8229600" cy="4419599"/>
          </a:xfrm>
        </p:spPr>
        <p:txBody>
          <a:bodyPr/>
          <a:lstStyle/>
          <a:p>
            <a:pPr marL="0" indent="0" algn="just" eaLnBrk="1" hangingPunct="1">
              <a:lnSpc>
                <a:spcPct val="80000"/>
              </a:lnSpc>
              <a:buNone/>
            </a:pPr>
            <a:endParaRPr lang="en-US" altLang="en-US" sz="2600" dirty="0"/>
          </a:p>
          <a:p>
            <a:pPr algn="just" eaLnBrk="1" hangingPunct="1">
              <a:lnSpc>
                <a:spcPct val="80000"/>
              </a:lnSpc>
            </a:pPr>
            <a:r>
              <a:rPr lang="en-US" altLang="en-US" sz="2600" dirty="0"/>
              <a:t>Like a student’s online conduct, an employee’s online conduct can result in discipline if the conduct disrupts the school environment and, consequently, the teacher’s ability to perform his or her job effectively.  </a:t>
            </a:r>
          </a:p>
          <a:p>
            <a:pPr algn="just" eaLnBrk="1" hangingPunct="1">
              <a:lnSpc>
                <a:spcPct val="80000"/>
              </a:lnSpc>
            </a:pPr>
            <a:r>
              <a:rPr lang="en-US" altLang="en-US" sz="2600" dirty="0"/>
              <a:t>Clearly, criminal conduct such as child pornography or soliciting sex from a minor will result in disciplinary action in addition to criminal prosecution</a:t>
            </a:r>
          </a:p>
          <a:p>
            <a:pPr algn="just" eaLnBrk="1" hangingPunct="1">
              <a:lnSpc>
                <a:spcPct val="80000"/>
              </a:lnSpc>
            </a:pPr>
            <a:r>
              <a:rPr lang="en-US" altLang="en-US" sz="2600" dirty="0"/>
              <a:t> An employees online conduct may also result in discipline if the conduct violates Board Policies or Regulations. </a:t>
            </a:r>
          </a:p>
          <a:p>
            <a:pPr marL="0" indent="0" algn="just" eaLnBrk="1" hangingPunct="1">
              <a:lnSpc>
                <a:spcPct val="80000"/>
              </a:lnSpc>
              <a:buNone/>
            </a:pPr>
            <a:r>
              <a:rPr lang="en-US" altLang="en-US" sz="2600" dirty="0"/>
              <a:t> </a:t>
            </a:r>
          </a:p>
        </p:txBody>
      </p:sp>
    </p:spTree>
    <p:extLst>
      <p:ext uri="{BB962C8B-B14F-4D97-AF65-F5344CB8AC3E}">
        <p14:creationId xmlns:p14="http://schemas.microsoft.com/office/powerpoint/2010/main" val="30076808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3242592E-A803-4C99-8F6E-E4B4BA063751}"/>
              </a:ext>
            </a:extLst>
          </p:cNvPr>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z="4000" b="1" dirty="0"/>
              <a:t>Employee Discipline for Off-Duty Conduct - Online Conduct</a:t>
            </a:r>
          </a:p>
        </p:txBody>
      </p:sp>
      <p:sp>
        <p:nvSpPr>
          <p:cNvPr id="54275" name="Rectangle 7">
            <a:extLst>
              <a:ext uri="{FF2B5EF4-FFF2-40B4-BE49-F238E27FC236}">
                <a16:creationId xmlns:a16="http://schemas.microsoft.com/office/drawing/2014/main" id="{EA24BB9C-B7A5-4583-B1E3-AED741BB5405}"/>
              </a:ext>
            </a:extLst>
          </p:cNvPr>
          <p:cNvSpPr>
            <a:spLocks noGrp="1"/>
          </p:cNvSpPr>
          <p:nvPr>
            <p:ph type="body" idx="4294967295"/>
          </p:nvPr>
        </p:nvSpPr>
        <p:spPr>
          <a:xfrm>
            <a:off x="457200" y="1981200"/>
            <a:ext cx="8229600" cy="4190999"/>
          </a:xfrm>
        </p:spPr>
        <p:txBody>
          <a:bodyPr/>
          <a:lstStyle/>
          <a:p>
            <a:pPr algn="just" eaLnBrk="1" hangingPunct="1">
              <a:lnSpc>
                <a:spcPct val="80000"/>
              </a:lnSpc>
            </a:pPr>
            <a:r>
              <a:rPr lang="en-US" altLang="en-US" sz="2600" dirty="0"/>
              <a:t>Examples of online conduct that could result in discipline for violating Board policies:</a:t>
            </a:r>
          </a:p>
          <a:p>
            <a:pPr lvl="1" algn="just" eaLnBrk="1" hangingPunct="1">
              <a:lnSpc>
                <a:spcPct val="80000"/>
              </a:lnSpc>
            </a:pPr>
            <a:r>
              <a:rPr lang="en-US" altLang="en-US" sz="2200" dirty="0"/>
              <a:t>Inappropriate use of school technology and resources</a:t>
            </a:r>
          </a:p>
          <a:p>
            <a:pPr lvl="1" algn="just" eaLnBrk="1" hangingPunct="1">
              <a:lnSpc>
                <a:spcPct val="80000"/>
              </a:lnSpc>
            </a:pPr>
            <a:r>
              <a:rPr lang="en-US" altLang="en-US" sz="2200" dirty="0"/>
              <a:t>Lying about being sick or injured</a:t>
            </a:r>
          </a:p>
          <a:p>
            <a:pPr lvl="1" algn="just" eaLnBrk="1" hangingPunct="1">
              <a:lnSpc>
                <a:spcPct val="80000"/>
              </a:lnSpc>
            </a:pPr>
            <a:r>
              <a:rPr lang="en-US" altLang="en-US" sz="2200" dirty="0"/>
              <a:t>Disclosure of confidential student information</a:t>
            </a:r>
          </a:p>
          <a:p>
            <a:pPr lvl="1" algn="just" eaLnBrk="1" hangingPunct="1">
              <a:lnSpc>
                <a:spcPct val="80000"/>
              </a:lnSpc>
            </a:pPr>
            <a:r>
              <a:rPr lang="en-US" altLang="en-US" sz="2200" dirty="0"/>
              <a:t>Harassing another employee based on a protected characteristic</a:t>
            </a:r>
          </a:p>
          <a:p>
            <a:pPr lvl="1" algn="just" eaLnBrk="1" hangingPunct="1">
              <a:lnSpc>
                <a:spcPct val="80000"/>
              </a:lnSpc>
            </a:pPr>
            <a:r>
              <a:rPr lang="en-US" altLang="en-US" sz="2200" dirty="0"/>
              <a:t>Bullying other employees</a:t>
            </a:r>
          </a:p>
          <a:p>
            <a:pPr lvl="1" algn="just" eaLnBrk="1" hangingPunct="1">
              <a:lnSpc>
                <a:spcPct val="80000"/>
              </a:lnSpc>
            </a:pPr>
            <a:r>
              <a:rPr lang="en-US" altLang="en-US" sz="2200" dirty="0"/>
              <a:t>Inappropriate use of district tradenames or trademarks</a:t>
            </a:r>
          </a:p>
          <a:p>
            <a:pPr lvl="1" algn="just" eaLnBrk="1" hangingPunct="1">
              <a:lnSpc>
                <a:spcPct val="80000"/>
              </a:lnSpc>
            </a:pPr>
            <a:r>
              <a:rPr lang="en-US" altLang="en-US" sz="2200" dirty="0"/>
              <a:t>Inappropriate relationships with students</a:t>
            </a:r>
          </a:p>
          <a:p>
            <a:pPr lvl="2" algn="just" eaLnBrk="1" hangingPunct="1">
              <a:lnSpc>
                <a:spcPct val="80000"/>
              </a:lnSpc>
            </a:pPr>
            <a:r>
              <a:rPr lang="en-US" altLang="en-US" sz="1800" dirty="0"/>
              <a:t>Grooming behavior</a:t>
            </a:r>
          </a:p>
          <a:p>
            <a:pPr lvl="2" algn="just" eaLnBrk="1" hangingPunct="1">
              <a:lnSpc>
                <a:spcPct val="80000"/>
              </a:lnSpc>
            </a:pPr>
            <a:r>
              <a:rPr lang="en-US" altLang="en-US" sz="1800" dirty="0"/>
              <a:t>Peer-like interactions with students</a:t>
            </a:r>
          </a:p>
        </p:txBody>
      </p:sp>
    </p:spTree>
    <p:extLst>
      <p:ext uri="{BB962C8B-B14F-4D97-AF65-F5344CB8AC3E}">
        <p14:creationId xmlns:p14="http://schemas.microsoft.com/office/powerpoint/2010/main" val="36912442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br>
              <a:rPr lang="en-US" dirty="0"/>
            </a:br>
            <a:r>
              <a:rPr lang="en-US" b="1" dirty="0"/>
              <a:t>4</a:t>
            </a:r>
            <a:r>
              <a:rPr lang="en-US" b="1" baseline="30000" dirty="0"/>
              <a:t>th</a:t>
            </a:r>
            <a:r>
              <a:rPr lang="en-US" b="1" dirty="0"/>
              <a:t> Amendment Limitations Related to Employee Use of Social Media</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183675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School District’s as a Governmental Employer</a:t>
            </a:r>
          </a:p>
        </p:txBody>
      </p:sp>
      <p:sp>
        <p:nvSpPr>
          <p:cNvPr id="3" name="Content Placeholder 2"/>
          <p:cNvSpPr>
            <a:spLocks noGrp="1"/>
          </p:cNvSpPr>
          <p:nvPr>
            <p:ph idx="1"/>
          </p:nvPr>
        </p:nvSpPr>
        <p:spPr/>
        <p:txBody>
          <a:bodyPr/>
          <a:lstStyle/>
          <a:p>
            <a:pPr algn="just"/>
            <a:r>
              <a:rPr lang="en-US" dirty="0"/>
              <a:t>Generally, a search of an employee’s workspace and emails:</a:t>
            </a:r>
          </a:p>
          <a:p>
            <a:pPr lvl="1" algn="just"/>
            <a:r>
              <a:rPr lang="en-US" dirty="0"/>
              <a:t>Must be limited in scope and based on reasonable suspicion or legitimate business need; and </a:t>
            </a:r>
          </a:p>
          <a:p>
            <a:pPr lvl="1" algn="just"/>
            <a:r>
              <a:rPr lang="en-US" dirty="0"/>
              <a:t>Must outweigh the employee’s reasonable expectation of privacy</a:t>
            </a:r>
          </a:p>
          <a:p>
            <a:pPr marL="406400" lvl="1" indent="-347663" algn="just">
              <a:buFont typeface="Arial" panose="020B0604020202020204" pitchFamily="34" charset="0"/>
              <a:buChar char="•"/>
            </a:pPr>
            <a:r>
              <a:rPr lang="en-US" dirty="0"/>
              <a:t>[We don’t typically search employees personal belongings or homes, and so those searches are best left to the police]</a:t>
            </a:r>
          </a:p>
        </p:txBody>
      </p:sp>
    </p:spTree>
    <p:extLst>
      <p:ext uri="{BB962C8B-B14F-4D97-AF65-F5344CB8AC3E}">
        <p14:creationId xmlns:p14="http://schemas.microsoft.com/office/powerpoint/2010/main" val="175841735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dirty="0"/>
            </a:br>
            <a:br>
              <a:rPr lang="en-US" dirty="0"/>
            </a:br>
            <a:r>
              <a:rPr lang="en-US" b="1" dirty="0"/>
              <a:t>1</a:t>
            </a:r>
            <a:r>
              <a:rPr lang="en-US" b="1" baseline="30000" dirty="0"/>
              <a:t>st</a:t>
            </a:r>
            <a:r>
              <a:rPr lang="en-US" b="1" dirty="0"/>
              <a:t> Amendment Limitations Related to Employee Use of Social Media</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9192899"/>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6F2E472-BA41-41FD-99BF-9B388ECEF485}"/>
              </a:ext>
            </a:extLst>
          </p:cNvPr>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z="4000" b="1" dirty="0"/>
              <a:t>Employee Discipline for Off-Duty Conduct - Online Conduct</a:t>
            </a:r>
          </a:p>
        </p:txBody>
      </p:sp>
      <p:sp>
        <p:nvSpPr>
          <p:cNvPr id="55299" name="Rectangle 3">
            <a:extLst>
              <a:ext uri="{FF2B5EF4-FFF2-40B4-BE49-F238E27FC236}">
                <a16:creationId xmlns:a16="http://schemas.microsoft.com/office/drawing/2014/main" id="{C4FBBC27-A89B-405A-B23D-9CCFA0EB055D}"/>
              </a:ext>
            </a:extLst>
          </p:cNvPr>
          <p:cNvSpPr>
            <a:spLocks noGrp="1"/>
          </p:cNvSpPr>
          <p:nvPr>
            <p:ph type="body" idx="4294967295"/>
          </p:nvPr>
        </p:nvSpPr>
        <p:spPr>
          <a:xfrm>
            <a:off x="685800" y="1600200"/>
            <a:ext cx="7772400" cy="4495800"/>
          </a:xfrm>
        </p:spPr>
        <p:txBody>
          <a:bodyPr/>
          <a:lstStyle/>
          <a:p>
            <a:pPr algn="just" eaLnBrk="1" hangingPunct="1">
              <a:lnSpc>
                <a:spcPct val="80000"/>
              </a:lnSpc>
            </a:pPr>
            <a:r>
              <a:rPr lang="en-US" altLang="en-US" sz="2200" dirty="0"/>
              <a:t>Generally speaking, school employees have a degree of protection in their speech, so long as employees are speaking as citizens about matters of public concern.  </a:t>
            </a:r>
            <a:r>
              <a:rPr lang="en-US" altLang="en-US" sz="2200" i="1" dirty="0"/>
              <a:t>See </a:t>
            </a:r>
            <a:r>
              <a:rPr lang="en-US" altLang="en-US" sz="2200" i="1" u="sng" dirty="0" err="1">
                <a:hlinkClick r:id="rId2"/>
              </a:rPr>
              <a:t>Garcetti</a:t>
            </a:r>
            <a:r>
              <a:rPr lang="en-US" altLang="en-US" sz="2200" i="1" u="sng" dirty="0">
                <a:hlinkClick r:id="rId2"/>
              </a:rPr>
              <a:t> v. Ceballos,</a:t>
            </a:r>
            <a:r>
              <a:rPr lang="en-US" altLang="en-US" sz="2200" u="sng" dirty="0">
                <a:hlinkClick r:id="rId2"/>
              </a:rPr>
              <a:t> 547 U.S. 410, 411 (2006</a:t>
            </a:r>
            <a:r>
              <a:rPr lang="en-US" altLang="en-US" sz="2200" dirty="0">
                <a:hlinkClick r:id="rId2"/>
              </a:rPr>
              <a:t>)</a:t>
            </a:r>
            <a:r>
              <a:rPr lang="en-US" altLang="en-US" sz="2200" dirty="0"/>
              <a:t>; </a:t>
            </a:r>
            <a:r>
              <a:rPr lang="en-US" altLang="en-US" sz="2200" i="1" dirty="0"/>
              <a:t>see also </a:t>
            </a:r>
            <a:r>
              <a:rPr lang="en-US" altLang="en-US" sz="2200" i="1" dirty="0">
                <a:hlinkClick r:id="rId3"/>
              </a:rPr>
              <a:t>Pickering v. Bd. of Ed.,</a:t>
            </a:r>
            <a:r>
              <a:rPr lang="en-US" altLang="en-US" sz="2200" dirty="0">
                <a:hlinkClick r:id="rId3"/>
              </a:rPr>
              <a:t> 391 U.S. 563, 568 (1968)</a:t>
            </a:r>
            <a:r>
              <a:rPr lang="en-US" altLang="en-US" sz="2200" dirty="0"/>
              <a:t>. </a:t>
            </a:r>
          </a:p>
          <a:p>
            <a:pPr algn="just" eaLnBrk="1" hangingPunct="1">
              <a:lnSpc>
                <a:spcPct val="80000"/>
              </a:lnSpc>
            </a:pPr>
            <a:r>
              <a:rPr lang="en-US" altLang="en-US" sz="2000" dirty="0"/>
              <a:t>Discipline for a teacher’s online conduct can have many considerations:</a:t>
            </a:r>
          </a:p>
          <a:p>
            <a:pPr lvl="1" algn="just" eaLnBrk="1" hangingPunct="1">
              <a:lnSpc>
                <a:spcPct val="80000"/>
              </a:lnSpc>
            </a:pPr>
            <a:r>
              <a:rPr lang="en-US" altLang="en-US" sz="2000" dirty="0"/>
              <a:t>Whether there is a nexus between the online conduct and the teacher’s employment,</a:t>
            </a:r>
          </a:p>
          <a:p>
            <a:pPr lvl="1" algn="just" eaLnBrk="1" hangingPunct="1">
              <a:lnSpc>
                <a:spcPct val="80000"/>
              </a:lnSpc>
            </a:pPr>
            <a:r>
              <a:rPr lang="en-US" altLang="en-US" sz="2000" dirty="0"/>
              <a:t>whether the conduct violates any school policies,</a:t>
            </a:r>
          </a:p>
          <a:p>
            <a:pPr lvl="1" algn="just" eaLnBrk="1" hangingPunct="1">
              <a:lnSpc>
                <a:spcPct val="80000"/>
              </a:lnSpc>
            </a:pPr>
            <a:r>
              <a:rPr lang="en-US" altLang="en-US" sz="2000" dirty="0"/>
              <a:t>Whether or not the conduct violates any state or federal laws. </a:t>
            </a:r>
          </a:p>
          <a:p>
            <a:pPr lvl="1" algn="just" eaLnBrk="1" hangingPunct="1">
              <a:lnSpc>
                <a:spcPct val="80000"/>
              </a:lnSpc>
            </a:pPr>
            <a:r>
              <a:rPr lang="en-US" altLang="en-US" sz="2000" dirty="0"/>
              <a:t>Whether or not the conduct impedes the teacher’s ability to do their job</a:t>
            </a:r>
          </a:p>
          <a:p>
            <a:pPr lvl="1" algn="just" eaLnBrk="1" hangingPunct="1">
              <a:lnSpc>
                <a:spcPct val="80000"/>
              </a:lnSpc>
            </a:pPr>
            <a:r>
              <a:rPr lang="en-US" altLang="en-US" sz="2000" dirty="0"/>
              <a:t>Whether or not the conduct causes a disruption to the work place</a:t>
            </a:r>
          </a:p>
          <a:p>
            <a:pPr eaLnBrk="1" hangingPunct="1"/>
            <a:endParaRPr lang="en-US" altLang="en-US" dirty="0"/>
          </a:p>
        </p:txBody>
      </p:sp>
    </p:spTree>
    <p:extLst>
      <p:ext uri="{BB962C8B-B14F-4D97-AF65-F5344CB8AC3E}">
        <p14:creationId xmlns:p14="http://schemas.microsoft.com/office/powerpoint/2010/main" val="32995940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7E1C5BE-DECD-4F07-8104-C5C9828319B0}"/>
              </a:ext>
            </a:extLst>
          </p:cNvPr>
          <p:cNvSpPr>
            <a:spLocks noGrp="1"/>
          </p:cNvSpPr>
          <p:nvPr>
            <p:ph type="title" idx="4294967295"/>
          </p:nvPr>
        </p:nvSpPr>
        <p:spPr/>
        <p:txBody>
          <a:bodyPr/>
          <a:lstStyle/>
          <a:p>
            <a:pPr eaLnBrk="1" hangingPunct="1"/>
            <a:r>
              <a:rPr lang="en-US" altLang="en-US" b="1" dirty="0"/>
              <a:t>What Do You Think?</a:t>
            </a:r>
          </a:p>
        </p:txBody>
      </p:sp>
      <p:sp>
        <p:nvSpPr>
          <p:cNvPr id="60419" name="Rectangle 3">
            <a:extLst>
              <a:ext uri="{FF2B5EF4-FFF2-40B4-BE49-F238E27FC236}">
                <a16:creationId xmlns:a16="http://schemas.microsoft.com/office/drawing/2014/main" id="{4A7FDA09-C3CE-4103-8FDB-A44BFF5FA5CB}"/>
              </a:ext>
            </a:extLst>
          </p:cNvPr>
          <p:cNvSpPr>
            <a:spLocks noGrp="1"/>
          </p:cNvSpPr>
          <p:nvPr>
            <p:ph type="body" idx="4294967295"/>
          </p:nvPr>
        </p:nvSpPr>
        <p:spPr/>
        <p:txBody>
          <a:bodyPr/>
          <a:lstStyle/>
          <a:p>
            <a:pPr algn="just" eaLnBrk="1" hangingPunct="1">
              <a:lnSpc>
                <a:spcPct val="80000"/>
              </a:lnSpc>
            </a:pPr>
            <a:r>
              <a:rPr lang="en-US" altLang="en-US" sz="2800" dirty="0"/>
              <a:t>Teacher opens a </a:t>
            </a:r>
            <a:r>
              <a:rPr lang="en-US" altLang="en-US" sz="2800" dirty="0" err="1"/>
              <a:t>MySpace</a:t>
            </a:r>
            <a:r>
              <a:rPr lang="en-US" altLang="en-US" sz="2800" dirty="0"/>
              <a:t> account to communicate with students about homework, and to communicate with students in a non-school forum to learn about his students and relate to them better.  </a:t>
            </a:r>
          </a:p>
          <a:p>
            <a:pPr algn="just" eaLnBrk="1" hangingPunct="1">
              <a:lnSpc>
                <a:spcPct val="80000"/>
              </a:lnSpc>
            </a:pPr>
            <a:r>
              <a:rPr lang="en-US" altLang="en-US" sz="2800" dirty="0"/>
              <a:t>The administration, the teacher’s colleagues, and some students raised concerns about the page because there were pictures of naked men and inappropriate comments next to some of the students’ pictures.</a:t>
            </a:r>
          </a:p>
          <a:p>
            <a:pPr algn="just" eaLnBrk="1" hangingPunct="1">
              <a:lnSpc>
                <a:spcPct val="80000"/>
              </a:lnSpc>
            </a:pPr>
            <a:r>
              <a:rPr lang="en-US" altLang="en-US" sz="2800" dirty="0"/>
              <a:t>There were also concerns about the casual dialogue between the teacher and his students. </a:t>
            </a:r>
          </a:p>
        </p:txBody>
      </p:sp>
      <p:pic>
        <p:nvPicPr>
          <p:cNvPr id="60420" name="Picture 4">
            <a:extLst>
              <a:ext uri="{FF2B5EF4-FFF2-40B4-BE49-F238E27FC236}">
                <a16:creationId xmlns:a16="http://schemas.microsoft.com/office/drawing/2014/main" id="{3809D881-8FAB-4BB9-8114-D7F153585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a:extLst>
              <a:ext uri="{FF2B5EF4-FFF2-40B4-BE49-F238E27FC236}">
                <a16:creationId xmlns:a16="http://schemas.microsoft.com/office/drawing/2014/main" id="{5E5E0C20-19F0-440E-B887-AC599F1CC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28006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D1A74F9-29C1-4EC8-BE4E-6D03E682A963}"/>
              </a:ext>
            </a:extLst>
          </p:cNvPr>
          <p:cNvSpPr>
            <a:spLocks noGrp="1"/>
          </p:cNvSpPr>
          <p:nvPr>
            <p:ph type="title" idx="4294967295"/>
          </p:nvPr>
        </p:nvSpPr>
        <p:spPr/>
        <p:txBody>
          <a:bodyPr/>
          <a:lstStyle/>
          <a:p>
            <a:pPr eaLnBrk="1" hangingPunct="1"/>
            <a:r>
              <a:rPr lang="en-US" altLang="en-US" b="1" dirty="0"/>
              <a:t>What Do You Think?</a:t>
            </a:r>
          </a:p>
        </p:txBody>
      </p:sp>
      <p:sp>
        <p:nvSpPr>
          <p:cNvPr id="150531" name="Content Placeholder 2">
            <a:extLst>
              <a:ext uri="{FF2B5EF4-FFF2-40B4-BE49-F238E27FC236}">
                <a16:creationId xmlns:a16="http://schemas.microsoft.com/office/drawing/2014/main" id="{7E105F9A-72F5-4BD3-875F-7AC551C624F8}"/>
              </a:ext>
            </a:extLst>
          </p:cNvPr>
          <p:cNvSpPr>
            <a:spLocks noGrp="1"/>
          </p:cNvSpPr>
          <p:nvPr>
            <p:ph idx="4294967295"/>
          </p:nvPr>
        </p:nvSpPr>
        <p:spPr/>
        <p:txBody>
          <a:bodyPr/>
          <a:lstStyle/>
          <a:p>
            <a:pPr algn="just" eaLnBrk="1" hangingPunct="1"/>
            <a:r>
              <a:rPr lang="en-US" altLang="en-US" sz="2800" dirty="0"/>
              <a:t>The teacher removed his </a:t>
            </a:r>
            <a:r>
              <a:rPr lang="en-US" altLang="en-US" sz="2800" dirty="0" err="1"/>
              <a:t>MySpace</a:t>
            </a:r>
            <a:r>
              <a:rPr lang="en-US" altLang="en-US" sz="2800" dirty="0"/>
              <a:t> profile at the urging of Administration and his colleagues; however, he then opened a new account and directed his students there.</a:t>
            </a:r>
          </a:p>
          <a:p>
            <a:pPr algn="just" eaLnBrk="1" hangingPunct="1"/>
            <a:r>
              <a:rPr lang="en-US" altLang="en-US" sz="2800" dirty="0"/>
              <a:t>Both accounts contained dialogue with students, dialogue with other non-student </a:t>
            </a:r>
            <a:r>
              <a:rPr lang="en-US" altLang="en-US" sz="2800" dirty="0" err="1"/>
              <a:t>MySpace</a:t>
            </a:r>
            <a:r>
              <a:rPr lang="en-US" altLang="en-US" sz="2800" dirty="0"/>
              <a:t> users, pictures, blogs, and poetry samples.  </a:t>
            </a:r>
          </a:p>
          <a:p>
            <a:pPr algn="just" eaLnBrk="1" hangingPunct="1"/>
            <a:r>
              <a:rPr lang="en-US" altLang="en-US" sz="2800" dirty="0"/>
              <a:t>One poem addressed the teacher’s opposition to the war in Iraq.</a:t>
            </a:r>
          </a:p>
        </p:txBody>
      </p:sp>
      <p:pic>
        <p:nvPicPr>
          <p:cNvPr id="61444" name="Picture 4">
            <a:extLst>
              <a:ext uri="{FF2B5EF4-FFF2-40B4-BE49-F238E27FC236}">
                <a16:creationId xmlns:a16="http://schemas.microsoft.com/office/drawing/2014/main" id="{8C9EB8B3-9628-4321-BF4A-17CB2A0F7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a:extLst>
              <a:ext uri="{FF2B5EF4-FFF2-40B4-BE49-F238E27FC236}">
                <a16:creationId xmlns:a16="http://schemas.microsoft.com/office/drawing/2014/main" id="{CC6B7653-643D-4584-A003-A83026202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055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slide(fromBottom)">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slide(fromBottom)">
                                      <p:cBhvr>
                                        <p:cTn id="12" dur="500"/>
                                        <p:tgtEl>
                                          <p:spTgt spid="150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slide(fromBottom)">
                                      <p:cBhvr>
                                        <p:cTn id="17" dur="5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685800"/>
          </a:xfrm>
        </p:spPr>
        <p:txBody>
          <a:bodyPr/>
          <a:lstStyle/>
          <a:p>
            <a:r>
              <a:rPr lang="en-US" sz="3600" b="1" dirty="0"/>
              <a:t>Using Social Media in the Classroom </a:t>
            </a:r>
          </a:p>
        </p:txBody>
      </p:sp>
      <p:sp>
        <p:nvSpPr>
          <p:cNvPr id="3" name="Content Placeholder 2"/>
          <p:cNvSpPr>
            <a:spLocks noGrp="1"/>
          </p:cNvSpPr>
          <p:nvPr>
            <p:ph idx="1"/>
          </p:nvPr>
        </p:nvSpPr>
        <p:spPr>
          <a:xfrm>
            <a:off x="304800" y="990600"/>
            <a:ext cx="8839200" cy="5257800"/>
          </a:xfrm>
        </p:spPr>
        <p:txBody>
          <a:bodyPr/>
          <a:lstStyle/>
          <a:p>
            <a:pPr marL="457200" lvl="1" indent="-457200" algn="just">
              <a:buFont typeface="Arial" panose="020B0604020202020204" pitchFamily="34" charset="0"/>
              <a:buChar char="•"/>
            </a:pPr>
            <a:r>
              <a:rPr lang="en-US" dirty="0"/>
              <a:t>Make sure that you are aware of all social media accounts associated with your District</a:t>
            </a:r>
          </a:p>
          <a:p>
            <a:pPr marL="457200" lvl="1" indent="-457200" algn="just">
              <a:buFont typeface="Arial" panose="020B0604020202020204" pitchFamily="34" charset="0"/>
              <a:buChar char="•"/>
            </a:pPr>
            <a:r>
              <a:rPr lang="en-US" dirty="0"/>
              <a:t>Draft technology use policies and social media guidelines so that students, teachers, and stuff understand the parameters for appropriate and inappropriate use of social media and technology.  </a:t>
            </a:r>
          </a:p>
          <a:p>
            <a:pPr marL="457200" lvl="1" indent="-457200" algn="just">
              <a:buFont typeface="Arial" panose="020B0604020202020204" pitchFamily="34" charset="0"/>
              <a:buChar char="•"/>
            </a:pPr>
            <a:r>
              <a:rPr lang="en-US" dirty="0"/>
              <a:t>Make sure that students, teachers, and staff are made aware of your technology use and social media policies. </a:t>
            </a:r>
          </a:p>
          <a:p>
            <a:pPr marL="457200" lvl="1" indent="-457200" algn="just">
              <a:buFont typeface="Arial" panose="020B0604020202020204" pitchFamily="34" charset="0"/>
              <a:buChar char="•"/>
            </a:pPr>
            <a:r>
              <a:rPr lang="en-US" dirty="0"/>
              <a:t>This IS the classroom, virtual or not, so supervision and possibly discipline must be present</a:t>
            </a:r>
          </a:p>
          <a:p>
            <a:pPr marL="457200" lvl="1" indent="0">
              <a:buNone/>
            </a:pPr>
            <a:endParaRPr lang="en-US" dirty="0"/>
          </a:p>
        </p:txBody>
      </p:sp>
    </p:spTree>
    <p:extLst>
      <p:ext uri="{BB962C8B-B14F-4D97-AF65-F5344CB8AC3E}">
        <p14:creationId xmlns:p14="http://schemas.microsoft.com/office/powerpoint/2010/main" val="2319359068"/>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0FD5980-5A0A-4166-8779-03D39E085254}"/>
              </a:ext>
            </a:extLst>
          </p:cNvPr>
          <p:cNvSpPr>
            <a:spLocks noGrp="1"/>
          </p:cNvSpPr>
          <p:nvPr>
            <p:ph type="title" idx="4294967295"/>
          </p:nvPr>
        </p:nvSpPr>
        <p:spPr>
          <a:xfrm>
            <a:off x="457200" y="274638"/>
            <a:ext cx="8229600" cy="1173162"/>
          </a:xfrm>
        </p:spPr>
        <p:txBody>
          <a:bodyPr/>
          <a:lstStyle/>
          <a:p>
            <a:pPr eaLnBrk="1" hangingPunct="1"/>
            <a:r>
              <a:rPr lang="en-US" altLang="en-US" b="1" dirty="0"/>
              <a:t>What Do You Think?</a:t>
            </a:r>
          </a:p>
        </p:txBody>
      </p:sp>
      <p:sp>
        <p:nvSpPr>
          <p:cNvPr id="62467" name="Rectangle 3">
            <a:extLst>
              <a:ext uri="{FF2B5EF4-FFF2-40B4-BE49-F238E27FC236}">
                <a16:creationId xmlns:a16="http://schemas.microsoft.com/office/drawing/2014/main" id="{A3F58FC8-BCA9-428B-8580-A379B14B8ABA}"/>
              </a:ext>
            </a:extLst>
          </p:cNvPr>
          <p:cNvSpPr>
            <a:spLocks noGrp="1"/>
          </p:cNvSpPr>
          <p:nvPr>
            <p:ph type="body" idx="4294967295"/>
          </p:nvPr>
        </p:nvSpPr>
        <p:spPr>
          <a:xfrm>
            <a:off x="228600" y="1295400"/>
            <a:ext cx="8915400" cy="5562600"/>
          </a:xfrm>
        </p:spPr>
        <p:txBody>
          <a:bodyPr/>
          <a:lstStyle/>
          <a:p>
            <a:pPr marL="0" indent="0" algn="just" eaLnBrk="1" hangingPunct="1">
              <a:buFontTx/>
              <a:buNone/>
            </a:pPr>
            <a:r>
              <a:rPr lang="en-US" altLang="en-US" sz="2200" dirty="0"/>
              <a:t>Consider the following dialogue:</a:t>
            </a:r>
          </a:p>
          <a:p>
            <a:pPr marL="0" indent="0" algn="just" eaLnBrk="1" hangingPunct="1">
              <a:buFontTx/>
              <a:buNone/>
            </a:pPr>
            <a:r>
              <a:rPr lang="en-US" altLang="en-US" sz="2200" b="1" i="1" dirty="0" err="1"/>
              <a:t>Byczko</a:t>
            </a:r>
            <a:r>
              <a:rPr lang="en-US" altLang="en-US" sz="2200" i="1" dirty="0"/>
              <a:t>:</a:t>
            </a:r>
            <a:r>
              <a:rPr lang="en-US" altLang="en-US" sz="2200" dirty="0"/>
              <a:t> “</a:t>
            </a:r>
            <a:r>
              <a:rPr lang="en-US" altLang="en-US" sz="2200" dirty="0" err="1"/>
              <a:t>yo</a:t>
            </a:r>
            <a:r>
              <a:rPr lang="en-US" altLang="en-US" sz="2200" dirty="0"/>
              <a:t>, </a:t>
            </a:r>
            <a:r>
              <a:rPr lang="en-US" altLang="en-US" sz="2200" dirty="0" err="1"/>
              <a:t>hows</a:t>
            </a:r>
            <a:r>
              <a:rPr lang="en-US" altLang="en-US" sz="2200" dirty="0"/>
              <a:t> it going sir? </a:t>
            </a:r>
            <a:r>
              <a:rPr lang="en-US" altLang="en-US" sz="2200" dirty="0" err="1"/>
              <a:t>i</a:t>
            </a:r>
            <a:r>
              <a:rPr lang="en-US" altLang="en-US" sz="2200" dirty="0"/>
              <a:t> figured </a:t>
            </a:r>
            <a:r>
              <a:rPr lang="en-US" altLang="en-US" sz="2200" dirty="0" err="1"/>
              <a:t>i</a:t>
            </a:r>
            <a:r>
              <a:rPr lang="en-US" altLang="en-US" sz="2200" dirty="0"/>
              <a:t> would leave a comment because </a:t>
            </a:r>
            <a:r>
              <a:rPr lang="en-US" altLang="en-US" sz="2200" dirty="0" err="1"/>
              <a:t>i'm</a:t>
            </a:r>
            <a:r>
              <a:rPr lang="en-US" altLang="en-US" sz="2200" dirty="0"/>
              <a:t> bored:)”</a:t>
            </a:r>
            <a:endParaRPr lang="en-US" altLang="en-US" sz="2200" i="1" dirty="0"/>
          </a:p>
          <a:p>
            <a:pPr marL="0" indent="0" algn="just" eaLnBrk="1" hangingPunct="1">
              <a:buFontTx/>
              <a:buNone/>
            </a:pPr>
            <a:r>
              <a:rPr lang="en-US" altLang="en-US" sz="2200" i="1" dirty="0"/>
              <a:t>[</a:t>
            </a:r>
            <a:r>
              <a:rPr lang="en-US" altLang="en-US" sz="2200" b="1" i="1" dirty="0"/>
              <a:t>Teacher</a:t>
            </a:r>
            <a:r>
              <a:rPr lang="en-US" altLang="en-US" sz="2200" i="1" dirty="0"/>
              <a:t>]:</a:t>
            </a:r>
            <a:r>
              <a:rPr lang="en-US" altLang="en-US" sz="2200" dirty="0"/>
              <a:t> “Things are going well for me. Sorry that you are bored. I'll see you tomorrow. If you ever call me sir again, you will be serving a detention </a:t>
            </a:r>
            <a:r>
              <a:rPr lang="en-US" altLang="en-US" sz="2200" dirty="0" err="1"/>
              <a:t>sooooo</a:t>
            </a:r>
            <a:r>
              <a:rPr lang="en-US" altLang="en-US" sz="2200" dirty="0"/>
              <a:t> long that your great grandchildren will have to finish it out. LOL”</a:t>
            </a:r>
            <a:endParaRPr lang="en-US" altLang="en-US" sz="2200" i="1" dirty="0"/>
          </a:p>
          <a:p>
            <a:pPr marL="0" indent="0" algn="just" eaLnBrk="1" hangingPunct="1">
              <a:buFontTx/>
              <a:buNone/>
            </a:pPr>
            <a:r>
              <a:rPr lang="en-US" altLang="en-US" sz="2200" b="1" i="1" dirty="0" err="1"/>
              <a:t>Byczko</a:t>
            </a:r>
            <a:r>
              <a:rPr lang="en-US" altLang="en-US" sz="2200" i="1" dirty="0"/>
              <a:t>:</a:t>
            </a:r>
            <a:r>
              <a:rPr lang="en-US" altLang="en-US" sz="2200" dirty="0"/>
              <a:t> “hey, </a:t>
            </a:r>
            <a:r>
              <a:rPr lang="en-US" altLang="en-US" sz="2200" dirty="0" err="1"/>
              <a:t>i</a:t>
            </a:r>
            <a:r>
              <a:rPr lang="en-US" altLang="en-US" sz="2200" dirty="0"/>
              <a:t> think </a:t>
            </a:r>
            <a:r>
              <a:rPr lang="en-US" altLang="en-US" sz="2200" dirty="0" err="1"/>
              <a:t>thats</a:t>
            </a:r>
            <a:r>
              <a:rPr lang="en-US" altLang="en-US" sz="2200" dirty="0"/>
              <a:t> a threat, u and me might have to fight!!! SIR!!! lol, see </a:t>
            </a:r>
            <a:r>
              <a:rPr lang="en-US" altLang="en-US" sz="2200" dirty="0" err="1"/>
              <a:t>ya</a:t>
            </a:r>
            <a:r>
              <a:rPr lang="en-US" altLang="en-US" sz="2200" dirty="0"/>
              <a:t> tomorrow!”</a:t>
            </a:r>
          </a:p>
          <a:p>
            <a:pPr marL="0" indent="0" algn="just" eaLnBrk="1" hangingPunct="1">
              <a:buFontTx/>
              <a:buNone/>
            </a:pPr>
            <a:r>
              <a:rPr lang="en-US" altLang="en-US" sz="2200" i="1" dirty="0"/>
              <a:t>[</a:t>
            </a:r>
            <a:r>
              <a:rPr lang="en-US" altLang="en-US" sz="2200" b="1" i="1" dirty="0"/>
              <a:t>Teacher]:</a:t>
            </a:r>
            <a:r>
              <a:rPr lang="en-US" altLang="en-US" sz="2200" b="1" dirty="0"/>
              <a:t> </a:t>
            </a:r>
            <a:r>
              <a:rPr lang="en-US" altLang="en-US" sz="2200" dirty="0"/>
              <a:t>“I would never threaten you. It's a straight out promise. I'll give you a choice you can serve detention until you've copied every page of every book in my room or you can stay from tomorrow until 11-22-3088”</a:t>
            </a:r>
          </a:p>
        </p:txBody>
      </p:sp>
      <p:pic>
        <p:nvPicPr>
          <p:cNvPr id="62468" name="Picture 4">
            <a:extLst>
              <a:ext uri="{FF2B5EF4-FFF2-40B4-BE49-F238E27FC236}">
                <a16:creationId xmlns:a16="http://schemas.microsoft.com/office/drawing/2014/main" id="{D9DEAA61-CDB2-4DE4-B546-CDC84A98B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a:extLst>
              <a:ext uri="{FF2B5EF4-FFF2-40B4-BE49-F238E27FC236}">
                <a16:creationId xmlns:a16="http://schemas.microsoft.com/office/drawing/2014/main" id="{DD5A56C8-9954-4997-95D1-AF2FF46CC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4696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D0319A1-F136-4F7A-9FBB-8B9FF094D707}"/>
              </a:ext>
            </a:extLst>
          </p:cNvPr>
          <p:cNvSpPr>
            <a:spLocks noGrp="1"/>
          </p:cNvSpPr>
          <p:nvPr>
            <p:ph type="title" idx="4294967295"/>
          </p:nvPr>
        </p:nvSpPr>
        <p:spPr/>
        <p:txBody>
          <a:bodyPr/>
          <a:lstStyle/>
          <a:p>
            <a:pPr eaLnBrk="1" hangingPunct="1"/>
            <a:r>
              <a:rPr lang="en-US" altLang="en-US" b="1" dirty="0"/>
              <a:t>What Do You Think?</a:t>
            </a:r>
          </a:p>
        </p:txBody>
      </p:sp>
      <p:sp>
        <p:nvSpPr>
          <p:cNvPr id="63491" name="Rectangle 3">
            <a:extLst>
              <a:ext uri="{FF2B5EF4-FFF2-40B4-BE49-F238E27FC236}">
                <a16:creationId xmlns:a16="http://schemas.microsoft.com/office/drawing/2014/main" id="{8FFD5962-E1E8-4D47-9D18-F815665053E1}"/>
              </a:ext>
            </a:extLst>
          </p:cNvPr>
          <p:cNvSpPr>
            <a:spLocks noGrp="1"/>
          </p:cNvSpPr>
          <p:nvPr>
            <p:ph type="body" idx="4294967295"/>
          </p:nvPr>
        </p:nvSpPr>
        <p:spPr/>
        <p:txBody>
          <a:bodyPr/>
          <a:lstStyle/>
          <a:p>
            <a:pPr marL="0" indent="0" eaLnBrk="1" hangingPunct="1">
              <a:lnSpc>
                <a:spcPct val="80000"/>
              </a:lnSpc>
              <a:buFontTx/>
              <a:buNone/>
            </a:pPr>
            <a:r>
              <a:rPr lang="en-US" altLang="en-US" sz="2400" dirty="0"/>
              <a:t>Or this:</a:t>
            </a:r>
          </a:p>
          <a:p>
            <a:pPr marL="0" indent="0" algn="just" eaLnBrk="1" hangingPunct="1">
              <a:lnSpc>
                <a:spcPct val="80000"/>
              </a:lnSpc>
              <a:buFontTx/>
              <a:buNone/>
            </a:pPr>
            <a:endParaRPr lang="en-US" altLang="en-US" sz="2400" dirty="0"/>
          </a:p>
          <a:p>
            <a:pPr marL="0" indent="0" algn="just" eaLnBrk="1" hangingPunct="1">
              <a:lnSpc>
                <a:spcPct val="80000"/>
              </a:lnSpc>
              <a:buFontTx/>
              <a:buNone/>
            </a:pPr>
            <a:r>
              <a:rPr lang="en-US" altLang="en-US" sz="2200" i="1" dirty="0"/>
              <a:t>[Teacher]:</a:t>
            </a:r>
            <a:r>
              <a:rPr lang="en-US" altLang="en-US" sz="2200" dirty="0"/>
              <a:t> “</a:t>
            </a:r>
            <a:r>
              <a:rPr lang="en-US" altLang="en-US" sz="2200" dirty="0" err="1"/>
              <a:t>Repko</a:t>
            </a:r>
            <a:r>
              <a:rPr lang="en-US" altLang="en-US" sz="2200" dirty="0"/>
              <a:t> and Ashley </a:t>
            </a:r>
            <a:r>
              <a:rPr lang="en-US" altLang="en-US" sz="2200" dirty="0" err="1"/>
              <a:t>sittin</a:t>
            </a:r>
            <a:r>
              <a:rPr lang="en-US" altLang="en-US" sz="2200" dirty="0"/>
              <a:t> in a tree. </a:t>
            </a:r>
          </a:p>
          <a:p>
            <a:pPr marL="0" indent="0" algn="just" eaLnBrk="1" hangingPunct="1">
              <a:lnSpc>
                <a:spcPct val="80000"/>
              </a:lnSpc>
              <a:buFontTx/>
              <a:buNone/>
            </a:pPr>
            <a:r>
              <a:rPr lang="en-US" altLang="en-US" sz="2200" dirty="0"/>
              <a:t>K I S </a:t>
            </a:r>
            <a:r>
              <a:rPr lang="en-US" altLang="en-US" sz="2200" dirty="0" err="1"/>
              <a:t>S</a:t>
            </a:r>
            <a:r>
              <a:rPr lang="en-US" altLang="en-US" sz="2200" dirty="0"/>
              <a:t> I N G. 1st comes love then comes marriage. HA </a:t>
            </a:r>
            <a:r>
              <a:rPr lang="en-US" altLang="en-US" sz="2200" dirty="0" err="1"/>
              <a:t>HA</a:t>
            </a:r>
            <a:r>
              <a:rPr lang="en-US" altLang="en-US" sz="2200" dirty="0"/>
              <a:t> </a:t>
            </a:r>
            <a:r>
              <a:rPr lang="en-US" altLang="en-US" sz="2200" dirty="0" err="1"/>
              <a:t>HA</a:t>
            </a:r>
            <a:r>
              <a:rPr lang="en-US" altLang="en-US" sz="2200" dirty="0"/>
              <a:t> </a:t>
            </a:r>
            <a:r>
              <a:rPr lang="en-US" altLang="en-US" sz="2200" dirty="0" err="1"/>
              <a:t>HA</a:t>
            </a:r>
            <a:r>
              <a:rPr lang="en-US" altLang="en-US" sz="2200" dirty="0"/>
              <a:t> </a:t>
            </a:r>
            <a:r>
              <a:rPr lang="en-US" altLang="en-US" sz="2200" dirty="0" err="1"/>
              <a:t>HA</a:t>
            </a:r>
            <a:r>
              <a:rPr lang="en-US" altLang="en-US" sz="2200" dirty="0"/>
              <a:t> </a:t>
            </a:r>
            <a:r>
              <a:rPr lang="en-US" altLang="en-US" sz="2200" dirty="0" err="1"/>
              <a:t>HA</a:t>
            </a:r>
            <a:r>
              <a:rPr lang="en-US" altLang="en-US" sz="2200" dirty="0"/>
              <a:t> HA!!!!!!!!!!!!!!!!!!!!!!!! LOL [Laughing Out Loud]”</a:t>
            </a:r>
            <a:endParaRPr lang="en-US" altLang="en-US" sz="2200" i="1" dirty="0"/>
          </a:p>
          <a:p>
            <a:pPr marL="0" indent="0" algn="just" eaLnBrk="1" hangingPunct="1">
              <a:lnSpc>
                <a:spcPct val="80000"/>
              </a:lnSpc>
              <a:buFontTx/>
              <a:buNone/>
            </a:pPr>
            <a:endParaRPr lang="en-US" altLang="en-US" sz="2200" i="1" dirty="0"/>
          </a:p>
          <a:p>
            <a:pPr marL="0" indent="0" algn="just" eaLnBrk="1" hangingPunct="1">
              <a:lnSpc>
                <a:spcPct val="80000"/>
              </a:lnSpc>
              <a:buFontTx/>
              <a:buNone/>
            </a:pPr>
            <a:r>
              <a:rPr lang="en-US" altLang="en-US" sz="2200" i="1" dirty="0" err="1"/>
              <a:t>repko</a:t>
            </a:r>
            <a:r>
              <a:rPr lang="en-US" altLang="en-US" sz="2200" i="1" dirty="0"/>
              <a:t>:</a:t>
            </a:r>
            <a:r>
              <a:rPr lang="en-US" altLang="en-US" sz="2200" dirty="0"/>
              <a:t> “</a:t>
            </a:r>
            <a:r>
              <a:rPr lang="en-US" altLang="en-US" sz="2200" dirty="0" err="1"/>
              <a:t>dont</a:t>
            </a:r>
            <a:r>
              <a:rPr lang="en-US" altLang="en-US" sz="2200" dirty="0"/>
              <a:t> be jealous </a:t>
            </a:r>
            <a:r>
              <a:rPr lang="en-US" altLang="en-US" sz="2200" dirty="0" err="1"/>
              <a:t>cuase</a:t>
            </a:r>
            <a:r>
              <a:rPr lang="en-US" altLang="en-US" sz="2200" dirty="0"/>
              <a:t> you cant get any lol:)”</a:t>
            </a:r>
            <a:endParaRPr lang="en-US" altLang="en-US" sz="2200" i="1" dirty="0"/>
          </a:p>
          <a:p>
            <a:pPr marL="0" indent="0" algn="just" eaLnBrk="1" hangingPunct="1">
              <a:lnSpc>
                <a:spcPct val="80000"/>
              </a:lnSpc>
              <a:buFontTx/>
              <a:buNone/>
            </a:pPr>
            <a:endParaRPr lang="en-US" altLang="en-US" sz="2200" i="1" dirty="0"/>
          </a:p>
          <a:p>
            <a:pPr marL="0" indent="0" algn="just" eaLnBrk="1" hangingPunct="1">
              <a:lnSpc>
                <a:spcPct val="80000"/>
              </a:lnSpc>
              <a:buFontTx/>
              <a:buNone/>
            </a:pPr>
            <a:r>
              <a:rPr lang="en-US" altLang="en-US" sz="2200" i="1" dirty="0"/>
              <a:t>[Teacher]:</a:t>
            </a:r>
            <a:r>
              <a:rPr lang="en-US" altLang="en-US" sz="2200" dirty="0"/>
              <a:t> “What makes you think I want any? I'm not jealous. I just like to have fun and goof on you guys. If you don't like it. Kiss my brass! LMAO [Laughing My Ass Off]”</a:t>
            </a:r>
          </a:p>
          <a:p>
            <a:pPr marL="0" indent="0" eaLnBrk="1" hangingPunct="1">
              <a:lnSpc>
                <a:spcPct val="80000"/>
              </a:lnSpc>
            </a:pPr>
            <a:endParaRPr lang="en-US" altLang="en-US" sz="2200" dirty="0"/>
          </a:p>
        </p:txBody>
      </p:sp>
      <p:pic>
        <p:nvPicPr>
          <p:cNvPr id="63492" name="Picture 4">
            <a:extLst>
              <a:ext uri="{FF2B5EF4-FFF2-40B4-BE49-F238E27FC236}">
                <a16:creationId xmlns:a16="http://schemas.microsoft.com/office/drawing/2014/main" id="{220F68F1-8394-4C41-9BDF-5AB3DB314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a:extLst>
              <a:ext uri="{FF2B5EF4-FFF2-40B4-BE49-F238E27FC236}">
                <a16:creationId xmlns:a16="http://schemas.microsoft.com/office/drawing/2014/main" id="{D28E38DD-87A7-4EB7-968A-879AEB325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506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0F7BAA6-5883-4BD0-9387-AD7F143C2ADF}"/>
              </a:ext>
            </a:extLst>
          </p:cNvPr>
          <p:cNvSpPr>
            <a:spLocks noGrp="1"/>
          </p:cNvSpPr>
          <p:nvPr>
            <p:ph type="title" idx="4294967295"/>
          </p:nvPr>
        </p:nvSpPr>
        <p:spPr/>
        <p:txBody>
          <a:bodyPr/>
          <a:lstStyle/>
          <a:p>
            <a:pPr eaLnBrk="1" hangingPunct="1"/>
            <a:r>
              <a:rPr lang="en-US" altLang="en-US" b="1" dirty="0"/>
              <a:t>What Do You Think?</a:t>
            </a:r>
          </a:p>
        </p:txBody>
      </p:sp>
      <p:sp>
        <p:nvSpPr>
          <p:cNvPr id="153603" name="Content Placeholder 2">
            <a:extLst>
              <a:ext uri="{FF2B5EF4-FFF2-40B4-BE49-F238E27FC236}">
                <a16:creationId xmlns:a16="http://schemas.microsoft.com/office/drawing/2014/main" id="{1251AB5A-CADD-47A1-A093-A2CF20AB522E}"/>
              </a:ext>
            </a:extLst>
          </p:cNvPr>
          <p:cNvSpPr>
            <a:spLocks noGrp="1"/>
          </p:cNvSpPr>
          <p:nvPr>
            <p:ph idx="4294967295"/>
          </p:nvPr>
        </p:nvSpPr>
        <p:spPr>
          <a:xfrm>
            <a:off x="685800" y="2133600"/>
            <a:ext cx="7772400" cy="3429000"/>
          </a:xfrm>
        </p:spPr>
        <p:txBody>
          <a:bodyPr/>
          <a:lstStyle/>
          <a:p>
            <a:pPr algn="just" eaLnBrk="1" hangingPunct="1"/>
            <a:r>
              <a:rPr lang="en-US" altLang="en-US" sz="2800" dirty="0"/>
              <a:t>The teacher’s contract was not renewed.</a:t>
            </a:r>
          </a:p>
          <a:p>
            <a:pPr algn="just" eaLnBrk="1" hangingPunct="1"/>
            <a:r>
              <a:rPr lang="en-US" altLang="en-US" sz="2800" dirty="0"/>
              <a:t>The teacher sued the District alleging that the district violated his First Amendment Rights when because of his use of his </a:t>
            </a:r>
            <a:r>
              <a:rPr lang="en-US" altLang="en-US" sz="2800" dirty="0" err="1"/>
              <a:t>MySpace</a:t>
            </a:r>
            <a:r>
              <a:rPr lang="en-US" altLang="en-US" sz="2800" dirty="0"/>
              <a:t> account to interact with students and because of his opposition to the Iraq war.</a:t>
            </a:r>
          </a:p>
          <a:p>
            <a:pPr algn="just" eaLnBrk="1" hangingPunct="1"/>
            <a:r>
              <a:rPr lang="en-US" altLang="en-US" sz="2800" dirty="0"/>
              <a:t>Do you agree with the district or the teacher?</a:t>
            </a:r>
          </a:p>
        </p:txBody>
      </p:sp>
      <p:pic>
        <p:nvPicPr>
          <p:cNvPr id="64516" name="Picture 4">
            <a:extLst>
              <a:ext uri="{FF2B5EF4-FFF2-40B4-BE49-F238E27FC236}">
                <a16:creationId xmlns:a16="http://schemas.microsoft.com/office/drawing/2014/main" id="{E7C93275-432C-44EC-B8B7-97641589A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a16="http://schemas.microsoft.com/office/drawing/2014/main" id="{26DB2171-CE37-4764-B0C1-9590822A9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75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slide(fromBottom)">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slide(fromBottom)">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slide(fromBottom)">
                                      <p:cBhvr>
                                        <p:cTn id="17" dur="500"/>
                                        <p:tgtEl>
                                          <p:spTgt spid="15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7867F90B-F8DB-4E75-845E-6C8E2BC0B428}"/>
              </a:ext>
            </a:extLst>
          </p:cNvPr>
          <p:cNvSpPr>
            <a:spLocks noGrp="1"/>
          </p:cNvSpPr>
          <p:nvPr>
            <p:ph type="body" idx="4294967295"/>
          </p:nvPr>
        </p:nvSpPr>
        <p:spPr>
          <a:xfrm>
            <a:off x="457200" y="381000"/>
            <a:ext cx="8229600" cy="5745163"/>
          </a:xfrm>
        </p:spPr>
        <p:txBody>
          <a:bodyPr/>
          <a:lstStyle/>
          <a:p>
            <a:pPr algn="ctr" eaLnBrk="1" hangingPunct="1">
              <a:lnSpc>
                <a:spcPct val="90000"/>
              </a:lnSpc>
              <a:buFontTx/>
              <a:buNone/>
            </a:pPr>
            <a:r>
              <a:rPr lang="en-US" altLang="en-US" b="1" dirty="0"/>
              <a:t>See </a:t>
            </a:r>
            <a:r>
              <a:rPr lang="en-US" altLang="en-US" b="1" i="1" dirty="0" err="1"/>
              <a:t>Spanierman</a:t>
            </a:r>
            <a:r>
              <a:rPr lang="en-US" altLang="en-US" b="1" i="1" dirty="0"/>
              <a:t> v. Hughes</a:t>
            </a:r>
            <a:r>
              <a:rPr lang="en-US" altLang="en-US" b="1" dirty="0"/>
              <a:t>, 576 F. Supp.2d 292, 312 (D. Conn. 2008) </a:t>
            </a:r>
          </a:p>
          <a:p>
            <a:pPr eaLnBrk="1" hangingPunct="1">
              <a:lnSpc>
                <a:spcPct val="90000"/>
              </a:lnSpc>
            </a:pPr>
            <a:endParaRPr lang="en-US" altLang="en-US" sz="2800" dirty="0"/>
          </a:p>
          <a:p>
            <a:pPr algn="just" eaLnBrk="1" hangingPunct="1">
              <a:lnSpc>
                <a:spcPct val="90000"/>
              </a:lnSpc>
            </a:pPr>
            <a:r>
              <a:rPr lang="en-US" altLang="en-US" sz="2800" dirty="0"/>
              <a:t>The Court decided that Mr. </a:t>
            </a:r>
            <a:r>
              <a:rPr lang="en-US" altLang="en-US" sz="2800" dirty="0" err="1"/>
              <a:t>Spanierman’s</a:t>
            </a:r>
            <a:r>
              <a:rPr lang="en-US" altLang="en-US" sz="2800" dirty="0"/>
              <a:t> dialogue with his students, in addition to being seemingly unprofessional, did not constitute speech that addressed a “public concern.” </a:t>
            </a:r>
          </a:p>
          <a:p>
            <a:pPr algn="just" eaLnBrk="1" hangingPunct="1">
              <a:lnSpc>
                <a:spcPct val="90000"/>
              </a:lnSpc>
            </a:pPr>
            <a:r>
              <a:rPr lang="en-US" altLang="en-US" sz="2800" dirty="0"/>
              <a:t>Because this speech was not protected under the First Amendment, Mr. </a:t>
            </a:r>
            <a:r>
              <a:rPr lang="en-US" altLang="en-US" sz="2800" dirty="0" err="1"/>
              <a:t>Spanierman</a:t>
            </a:r>
            <a:r>
              <a:rPr lang="en-US" altLang="en-US" sz="2800" dirty="0"/>
              <a:t> could be non-renewed based on this speech. </a:t>
            </a:r>
          </a:p>
          <a:p>
            <a:pPr algn="just" eaLnBrk="1" hangingPunct="1">
              <a:lnSpc>
                <a:spcPct val="90000"/>
              </a:lnSpc>
            </a:pPr>
            <a:r>
              <a:rPr lang="en-US" altLang="en-US" sz="2800" dirty="0"/>
              <a:t>The Court did not find any indication that Mr. </a:t>
            </a:r>
            <a:r>
              <a:rPr lang="en-US" altLang="en-US" sz="2800" dirty="0" err="1"/>
              <a:t>Spanierman</a:t>
            </a:r>
            <a:r>
              <a:rPr lang="en-US" altLang="en-US" sz="2800" dirty="0"/>
              <a:t> was disciplined for his opposition to the war. </a:t>
            </a:r>
          </a:p>
          <a:p>
            <a:pPr eaLnBrk="1" hangingPunct="1">
              <a:lnSpc>
                <a:spcPct val="90000"/>
              </a:lnSpc>
            </a:pPr>
            <a:endParaRPr lang="en-US" altLang="en-US" sz="2800" dirty="0"/>
          </a:p>
        </p:txBody>
      </p:sp>
    </p:spTree>
    <p:extLst>
      <p:ext uri="{BB962C8B-B14F-4D97-AF65-F5344CB8AC3E}">
        <p14:creationId xmlns:p14="http://schemas.microsoft.com/office/powerpoint/2010/main" val="6128035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0562"/>
            <a:ext cx="7772400" cy="884238"/>
          </a:xfrm>
        </p:spPr>
        <p:txBody>
          <a:bodyPr/>
          <a:lstStyle/>
          <a:p>
            <a:r>
              <a:rPr lang="en-US" sz="3200" b="1" dirty="0"/>
              <a:t>Other Examples Where Courts Found in Favor of the District/Employer</a:t>
            </a:r>
          </a:p>
        </p:txBody>
      </p:sp>
      <p:sp>
        <p:nvSpPr>
          <p:cNvPr id="3" name="Content Placeholder 2"/>
          <p:cNvSpPr>
            <a:spLocks noGrp="1"/>
          </p:cNvSpPr>
          <p:nvPr>
            <p:ph idx="1"/>
          </p:nvPr>
        </p:nvSpPr>
        <p:spPr/>
        <p:txBody>
          <a:bodyPr/>
          <a:lstStyle/>
          <a:p>
            <a:pPr algn="just"/>
            <a:r>
              <a:rPr lang="en-US" sz="2400" i="1" dirty="0"/>
              <a:t>Munroe v. Central Bucks School District </a:t>
            </a:r>
            <a:r>
              <a:rPr lang="en-US" sz="2400" dirty="0"/>
              <a:t>(3d Cir. 2015)</a:t>
            </a:r>
            <a:r>
              <a:rPr lang="en-US" sz="2400" i="1" dirty="0"/>
              <a:t> </a:t>
            </a:r>
          </a:p>
          <a:p>
            <a:pPr algn="just"/>
            <a:r>
              <a:rPr lang="en-US" sz="2400" dirty="0"/>
              <a:t>Court upheld the decision of a school district to terminate a teacher after she posted some blogs entitled “Where Are We Going and Why Are We in This Handbasket.”</a:t>
            </a:r>
          </a:p>
          <a:p>
            <a:pPr algn="just"/>
            <a:r>
              <a:rPr lang="en-US" sz="2400" dirty="0"/>
              <a:t>In her posts, the teacher commented that her students were “lazy assholes” and that they “dress like a street walker.”</a:t>
            </a:r>
          </a:p>
          <a:p>
            <a:pPr algn="just"/>
            <a:r>
              <a:rPr lang="en-US" sz="2400" dirty="0"/>
              <a:t>The teacher’s blog was discovered by students and caused many students and teachers to be upset.  </a:t>
            </a:r>
          </a:p>
          <a:p>
            <a:endParaRPr lang="en-US" i="1" dirty="0"/>
          </a:p>
        </p:txBody>
      </p:sp>
    </p:spTree>
    <p:extLst>
      <p:ext uri="{BB962C8B-B14F-4D97-AF65-F5344CB8AC3E}">
        <p14:creationId xmlns:p14="http://schemas.microsoft.com/office/powerpoint/2010/main" val="2804091366"/>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b="1" dirty="0"/>
              <a:t>Other Examples Where Courts Found in Favor of the District/Employer</a:t>
            </a:r>
            <a:endParaRPr lang="en-US" sz="3200" b="1" dirty="0"/>
          </a:p>
        </p:txBody>
      </p:sp>
      <p:sp>
        <p:nvSpPr>
          <p:cNvPr id="3" name="Content Placeholder 2"/>
          <p:cNvSpPr>
            <a:spLocks noGrp="1"/>
          </p:cNvSpPr>
          <p:nvPr>
            <p:ph idx="1"/>
          </p:nvPr>
        </p:nvSpPr>
        <p:spPr/>
        <p:txBody>
          <a:bodyPr/>
          <a:lstStyle/>
          <a:p>
            <a:pPr algn="just"/>
            <a:r>
              <a:rPr lang="de-DE" altLang="en-US" sz="2400" dirty="0"/>
              <a:t>Similar case: In Re:  Jennifer O’Brien (NJ 2011)</a:t>
            </a:r>
            <a:endParaRPr lang="en-US" altLang="en-US" sz="2400" dirty="0"/>
          </a:p>
          <a:p>
            <a:pPr algn="just"/>
            <a:r>
              <a:rPr lang="en-US" altLang="en-US" sz="2400" dirty="0"/>
              <a:t>While the First Amendment protections do not generally rise and fall on public reactions, or on whether the words used were offensive, on a public education setting thoughtless words can destroy the partnership between home and school that is essential to the mission of the schools.  </a:t>
            </a:r>
          </a:p>
          <a:p>
            <a:pPr algn="just"/>
            <a:r>
              <a:rPr lang="en-US" altLang="en-US" sz="2400" dirty="0"/>
              <a:t>Our courts have recognized that “a public employer may, consistently with the First Amendment, prohibit its employees from being ‘rude to customers.”</a:t>
            </a:r>
          </a:p>
          <a:p>
            <a:endParaRPr lang="en-US" dirty="0"/>
          </a:p>
        </p:txBody>
      </p:sp>
    </p:spTree>
    <p:extLst>
      <p:ext uri="{BB962C8B-B14F-4D97-AF65-F5344CB8AC3E}">
        <p14:creationId xmlns:p14="http://schemas.microsoft.com/office/powerpoint/2010/main" val="2754552328"/>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a:extLst>
              <a:ext uri="{FF2B5EF4-FFF2-40B4-BE49-F238E27FC236}">
                <a16:creationId xmlns:a16="http://schemas.microsoft.com/office/drawing/2014/main" id="{F5891C2C-8B50-4B55-8C64-D3B40D706F0E}"/>
              </a:ext>
            </a:extLst>
          </p:cNvPr>
          <p:cNvSpPr>
            <a:spLocks noChangeArrowheads="1"/>
          </p:cNvSpPr>
          <p:nvPr/>
        </p:nvSpPr>
        <p:spPr bwMode="auto">
          <a:xfrm>
            <a:off x="381000" y="5867400"/>
            <a:ext cx="2514600" cy="914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3" name="Rectangle 3">
            <a:extLst>
              <a:ext uri="{FF2B5EF4-FFF2-40B4-BE49-F238E27FC236}">
                <a16:creationId xmlns:a16="http://schemas.microsoft.com/office/drawing/2014/main" id="{1D047D19-9C41-4EEC-8049-933C89A75365}"/>
              </a:ext>
            </a:extLst>
          </p:cNvPr>
          <p:cNvSpPr>
            <a:spLocks noGrp="1" noChangeArrowheads="1"/>
          </p:cNvSpPr>
          <p:nvPr>
            <p:ph type="body" idx="1"/>
          </p:nvPr>
        </p:nvSpPr>
        <p:spPr>
          <a:xfrm>
            <a:off x="239684" y="613756"/>
            <a:ext cx="8915400" cy="5791200"/>
          </a:xfrm>
        </p:spPr>
        <p:txBody>
          <a:bodyPr/>
          <a:lstStyle/>
          <a:p>
            <a:pPr marL="2292350" indent="-1588" algn="ctr" eaLnBrk="1" hangingPunct="1">
              <a:buFontTx/>
              <a:buNone/>
              <a:defRPr/>
            </a:pPr>
            <a:endParaRPr lang="en-US" sz="6000" dirty="0">
              <a:latin typeface="Palatino Linotype" pitchFamily="18" charset="0"/>
            </a:endParaRPr>
          </a:p>
          <a:p>
            <a:pPr marL="1588" indent="-1588" algn="ctr" eaLnBrk="1" hangingPunct="1">
              <a:buFontTx/>
              <a:buNone/>
              <a:defRPr/>
            </a:pPr>
            <a:endParaRPr lang="en-US" sz="36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____________________</a:t>
            </a:r>
          </a:p>
          <a:p>
            <a:pPr marL="1588" indent="-1588" algn="ctr" eaLnBrk="1" hangingPunct="1">
              <a:spcBef>
                <a:spcPct val="0"/>
              </a:spcBef>
              <a:buFontTx/>
              <a:buNone/>
              <a:defRPr/>
            </a:pPr>
            <a:r>
              <a:rPr lang="en-US" sz="2000" cap="small" dirty="0">
                <a:latin typeface="Palatino Linotype" pitchFamily="18" charset="0"/>
              </a:rPr>
              <a:t>Udall Shumway plc</a:t>
            </a:r>
          </a:p>
          <a:p>
            <a:pPr marL="1588" indent="-1588" algn="ctr" eaLnBrk="1" hangingPunct="1">
              <a:spcBef>
                <a:spcPct val="0"/>
              </a:spcBef>
              <a:buFontTx/>
              <a:buNone/>
              <a:defRPr/>
            </a:pPr>
            <a:r>
              <a:rPr lang="en-US" sz="2000" dirty="0">
                <a:latin typeface="Palatino Linotype" pitchFamily="18" charset="0"/>
              </a:rPr>
              <a:t>1138 North Alma School Road, Suite 101</a:t>
            </a:r>
          </a:p>
          <a:p>
            <a:pPr marL="1588" indent="-1588" algn="ctr" eaLnBrk="1" hangingPunct="1">
              <a:spcBef>
                <a:spcPct val="0"/>
              </a:spcBef>
              <a:buFontTx/>
              <a:buNone/>
              <a:defRPr/>
            </a:pPr>
            <a:r>
              <a:rPr lang="en-US" sz="2000" dirty="0">
                <a:latin typeface="Palatino Linotype" pitchFamily="18" charset="0"/>
              </a:rPr>
              <a:t>Mesa, Arizona  85201</a:t>
            </a:r>
          </a:p>
          <a:p>
            <a:pPr marL="1588" indent="-1588" algn="ctr" eaLnBrk="1" hangingPunct="1">
              <a:spcBef>
                <a:spcPct val="0"/>
              </a:spcBef>
              <a:buFontTx/>
              <a:buNone/>
              <a:defRPr/>
            </a:pPr>
            <a:endParaRPr lang="en-US" sz="1400" cap="small" dirty="0">
              <a:latin typeface="Palatino Linotype" pitchFamily="18" charset="0"/>
            </a:endParaRPr>
          </a:p>
          <a:p>
            <a:pPr marL="1588" indent="-1588" algn="ctr" eaLnBrk="1" hangingPunct="1">
              <a:spcBef>
                <a:spcPct val="0"/>
              </a:spcBef>
              <a:buFontTx/>
              <a:buNone/>
              <a:defRPr/>
            </a:pPr>
            <a:endParaRPr lang="en-US" sz="14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Jessica Sanchez</a:t>
            </a:r>
          </a:p>
          <a:p>
            <a:pPr marL="1588" indent="-1588" algn="ctr" eaLnBrk="1" hangingPunct="1">
              <a:spcBef>
                <a:spcPct val="0"/>
              </a:spcBef>
              <a:buFontTx/>
              <a:buNone/>
              <a:defRPr/>
            </a:pPr>
            <a:r>
              <a:rPr lang="en-US" sz="2000" dirty="0">
                <a:latin typeface="Palatino Linotype" pitchFamily="18" charset="0"/>
              </a:rPr>
              <a:t>jss@udallshumway.com | 480-461-5374 </a:t>
            </a:r>
          </a:p>
          <a:p>
            <a:pPr marL="1588" indent="-1588" algn="ctr" eaLnBrk="1" hangingPunct="1">
              <a:spcBef>
                <a:spcPct val="0"/>
              </a:spcBef>
              <a:buFontTx/>
              <a:buNone/>
              <a:defRPr/>
            </a:pPr>
            <a:r>
              <a:rPr lang="en-US" sz="2000" dirty="0">
                <a:latin typeface="Palatino Linotype" pitchFamily="18" charset="0"/>
                <a:hlinkClick r:id="rId2"/>
              </a:rPr>
              <a:t>www.udallshumway.com</a:t>
            </a:r>
            <a:endParaRPr lang="en-US" sz="2000" dirty="0">
              <a:latin typeface="Palatino Linotype" pitchFamily="18" charset="0"/>
            </a:endParaRPr>
          </a:p>
          <a:p>
            <a:pPr marL="1588" indent="-1588" algn="ctr" eaLnBrk="1" hangingPunct="1">
              <a:spcBef>
                <a:spcPct val="0"/>
              </a:spcBef>
              <a:buFontTx/>
              <a:buNone/>
              <a:defRPr/>
            </a:pPr>
            <a:endParaRPr lang="en-US" sz="2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Candyce Pardee</a:t>
            </a:r>
          </a:p>
          <a:p>
            <a:pPr marL="1588" indent="-1588" algn="ctr" eaLnBrk="1" hangingPunct="1">
              <a:spcBef>
                <a:spcPct val="0"/>
              </a:spcBef>
              <a:buNone/>
              <a:defRPr/>
            </a:pPr>
            <a:r>
              <a:rPr lang="en-US" sz="2000" dirty="0">
                <a:latin typeface="Palatino Linotype" pitchFamily="18" charset="0"/>
                <a:hlinkClick r:id="rId3"/>
              </a:rPr>
              <a:t>cbp@udallshumway.com</a:t>
            </a:r>
            <a:r>
              <a:rPr lang="en-US" sz="2000" dirty="0">
                <a:latin typeface="Palatino Linotype" pitchFamily="18" charset="0"/>
              </a:rPr>
              <a:t>  | 520-678-3108</a:t>
            </a:r>
          </a:p>
          <a:p>
            <a:pPr marL="1588" indent="-1588" algn="ctr" eaLnBrk="1" hangingPunct="1">
              <a:spcBef>
                <a:spcPct val="0"/>
              </a:spcBef>
              <a:buNone/>
              <a:defRPr/>
            </a:pPr>
            <a:r>
              <a:rPr lang="en-US" sz="2000" dirty="0">
                <a:latin typeface="Palatino Linotype" pitchFamily="18" charset="0"/>
              </a:rPr>
              <a:t>3555 E. Fry Blvd.  Sierra Vista, AZ  85615</a:t>
            </a:r>
          </a:p>
          <a:p>
            <a:pPr marL="1588" indent="-1588" algn="ctr" eaLnBrk="1" hangingPunct="1">
              <a:spcBef>
                <a:spcPct val="0"/>
              </a:spcBef>
              <a:buFontTx/>
              <a:buNone/>
              <a:defRPr/>
            </a:pPr>
            <a:endParaRPr lang="en-US" sz="2000" dirty="0">
              <a:latin typeface="Palatino Linotype" pitchFamily="18" charset="0"/>
            </a:endParaRPr>
          </a:p>
        </p:txBody>
      </p:sp>
      <p:pic>
        <p:nvPicPr>
          <p:cNvPr id="135172" name="Picture 6" descr="\\uslbes01\Apps\Logo\Udall Shumway Logo Web-01.png">
            <a:extLst>
              <a:ext uri="{FF2B5EF4-FFF2-40B4-BE49-F238E27FC236}">
                <a16:creationId xmlns:a16="http://schemas.microsoft.com/office/drawing/2014/main" id="{77E716C8-96CA-453C-94A6-5B1A8469B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2" y="762000"/>
            <a:ext cx="773747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1E9B73-5233-469A-9230-1070D7E887C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a:t>Examples of Items to Include in a Technology Use Policy</a:t>
            </a:r>
          </a:p>
        </p:txBody>
      </p:sp>
      <p:sp>
        <p:nvSpPr>
          <p:cNvPr id="35843" name="Rectangle 3">
            <a:extLst>
              <a:ext uri="{FF2B5EF4-FFF2-40B4-BE49-F238E27FC236}">
                <a16:creationId xmlns:a16="http://schemas.microsoft.com/office/drawing/2014/main" id="{1F60AF83-4F21-4E1E-87A0-C1C48C62DB29}"/>
              </a:ext>
            </a:extLst>
          </p:cNvPr>
          <p:cNvSpPr>
            <a:spLocks noGrp="1"/>
          </p:cNvSpPr>
          <p:nvPr>
            <p:ph type="body" idx="1"/>
          </p:nvPr>
        </p:nvSpPr>
        <p:spPr>
          <a:xfrm>
            <a:off x="457200" y="1676400"/>
            <a:ext cx="8534400" cy="4876800"/>
          </a:xfrm>
        </p:spPr>
        <p:txBody>
          <a:bodyPr/>
          <a:lstStyle/>
          <a:p>
            <a:pPr marL="0" indent="0" algn="just" eaLnBrk="1" hangingPunct="1">
              <a:spcBef>
                <a:spcPts val="672"/>
              </a:spcBef>
              <a:buFontTx/>
              <a:buNone/>
            </a:pPr>
            <a:r>
              <a:rPr lang="en-US" altLang="en-US" sz="2800" dirty="0"/>
              <a:t>The following is a non-exhaustive list of items that you may want to include in policies or agreements governing school sponsored technology resources (“school technology”):</a:t>
            </a:r>
          </a:p>
          <a:p>
            <a:pPr algn="just" eaLnBrk="1" hangingPunct="1">
              <a:spcBef>
                <a:spcPts val="672"/>
              </a:spcBef>
            </a:pPr>
            <a:r>
              <a:rPr lang="en-US" altLang="en-US" sz="2800" dirty="0"/>
              <a:t>School technology is only to be used for school-related purposes, and is not for personal use.</a:t>
            </a:r>
          </a:p>
          <a:p>
            <a:pPr algn="just" eaLnBrk="1" hangingPunct="1">
              <a:spcBef>
                <a:spcPts val="672"/>
              </a:spcBef>
            </a:pPr>
            <a:r>
              <a:rPr lang="en-US" altLang="en-US" sz="2800" dirty="0"/>
              <a:t>Users shall not use school technology in a way that disrupts the use of others or violates the code of conduct, school policies, local law, state law, or federal law. </a:t>
            </a:r>
          </a:p>
        </p:txBody>
      </p:sp>
    </p:spTree>
    <p:extLst>
      <p:ext uri="{BB962C8B-B14F-4D97-AF65-F5344CB8AC3E}">
        <p14:creationId xmlns:p14="http://schemas.microsoft.com/office/powerpoint/2010/main" val="20679213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5657C215-F151-4C50-9B5A-1FE24269D0E3}"/>
              </a:ext>
            </a:extLst>
          </p:cNvPr>
          <p:cNvSpPr>
            <a:spLocks noGrp="1"/>
          </p:cNvSpPr>
          <p:nvPr>
            <p:ph type="body" idx="1"/>
          </p:nvPr>
        </p:nvSpPr>
        <p:spPr>
          <a:xfrm>
            <a:off x="228600" y="381000"/>
            <a:ext cx="8763000" cy="5486400"/>
          </a:xfrm>
        </p:spPr>
        <p:txBody>
          <a:bodyPr/>
          <a:lstStyle/>
          <a:p>
            <a:pPr marL="349250" indent="-349250" algn="just" eaLnBrk="1" hangingPunct="1">
              <a:spcBef>
                <a:spcPts val="675"/>
              </a:spcBef>
            </a:pPr>
            <a:r>
              <a:rPr lang="en-US" altLang="en-US" sz="2800" dirty="0"/>
              <a:t>Users are responsible for keeping their passwords/logins confidential.  Users will be disciplined for using the passwords/logins of others, masquerading as others, or creating false accounts. </a:t>
            </a:r>
          </a:p>
          <a:p>
            <a:pPr marL="349250" indent="-349250" algn="just" eaLnBrk="1" hangingPunct="1">
              <a:spcBef>
                <a:spcPts val="675"/>
              </a:spcBef>
            </a:pPr>
            <a:r>
              <a:rPr lang="en-US" altLang="en-US" sz="2800" dirty="0"/>
              <a:t>Profanity, vulgarity, obscenity, or language that is harassing, derogatory, or otherwise inappropriate for the school environment is not permitted.</a:t>
            </a:r>
          </a:p>
          <a:p>
            <a:pPr marL="349250" indent="-349250" algn="just" eaLnBrk="1" hangingPunct="1">
              <a:spcBef>
                <a:spcPts val="675"/>
              </a:spcBef>
            </a:pPr>
            <a:r>
              <a:rPr lang="en-US" altLang="en-US" sz="2800" dirty="0"/>
              <a:t>Users shall not display, send, retrieve, or download any items that are sexually explicit, or contain hate-based or discriminatory material.  Users shall notify a teacher or school administrator in the event inappropriate material is inadvertently accessed.  </a:t>
            </a:r>
          </a:p>
        </p:txBody>
      </p:sp>
    </p:spTree>
    <p:extLst>
      <p:ext uri="{BB962C8B-B14F-4D97-AF65-F5344CB8AC3E}">
        <p14:creationId xmlns:p14="http://schemas.microsoft.com/office/powerpoint/2010/main" val="2410443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899159DA-BE3A-46AC-B411-3E7DE36B5517}"/>
              </a:ext>
            </a:extLst>
          </p:cNvPr>
          <p:cNvSpPr>
            <a:spLocks noGrp="1"/>
          </p:cNvSpPr>
          <p:nvPr>
            <p:ph type="body" idx="1"/>
          </p:nvPr>
        </p:nvSpPr>
        <p:spPr>
          <a:xfrm>
            <a:off x="457200" y="457200"/>
            <a:ext cx="8534400" cy="6096000"/>
          </a:xfrm>
        </p:spPr>
        <p:txBody>
          <a:bodyPr/>
          <a:lstStyle/>
          <a:p>
            <a:pPr marL="457200" indent="-457200" algn="just" eaLnBrk="1" hangingPunct="1"/>
            <a:r>
              <a:rPr lang="en-US" altLang="en-US" sz="2800" dirty="0"/>
              <a:t>Users acknowledge that they have no right or expectation of privacy with respect to their use of school technology.  </a:t>
            </a:r>
          </a:p>
          <a:p>
            <a:pPr marL="457200" indent="-457200" algn="just" eaLnBrk="1" hangingPunct="1"/>
            <a:r>
              <a:rPr lang="en-US" altLang="en-US" sz="2800" dirty="0"/>
              <a:t>Users shall be courteous and respectful of others. </a:t>
            </a:r>
          </a:p>
          <a:p>
            <a:pPr marL="457200" indent="-457200" algn="just" eaLnBrk="1" hangingPunct="1"/>
            <a:r>
              <a:rPr lang="en-US" altLang="en-US" sz="2800" dirty="0"/>
              <a:t>School administration and IT personnel have the right to access and monitor the activities and files of all users, at any time, and for any reason. </a:t>
            </a:r>
          </a:p>
          <a:p>
            <a:pPr marL="457200" indent="-457200" algn="just" eaLnBrk="1" hangingPunct="1"/>
            <a:r>
              <a:rPr lang="en-US" altLang="en-US" sz="2800" dirty="0"/>
              <a:t>The use of school technology is a privilege and may be revoked at any time by school administration for violations of this policy or for engaging in any inappropriate use of school technology.   </a:t>
            </a:r>
          </a:p>
          <a:p>
            <a:pPr marL="0" indent="0" eaLnBrk="1" hangingPunct="1"/>
            <a:endParaRPr lang="en-US" altLang="en-US" sz="2800" dirty="0"/>
          </a:p>
        </p:txBody>
      </p:sp>
    </p:spTree>
    <p:extLst>
      <p:ext uri="{BB962C8B-B14F-4D97-AF65-F5344CB8AC3E}">
        <p14:creationId xmlns:p14="http://schemas.microsoft.com/office/powerpoint/2010/main" val="42346467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4AFB1-D598-4A0C-A758-0B960E820C00}"/>
              </a:ext>
            </a:extLst>
          </p:cNvPr>
          <p:cNvSpPr>
            <a:spLocks noGrp="1"/>
          </p:cNvSpPr>
          <p:nvPr>
            <p:ph type="ctrTitle"/>
          </p:nvPr>
        </p:nvSpPr>
        <p:spPr/>
        <p:txBody>
          <a:bodyPr/>
          <a:lstStyle/>
          <a:p>
            <a:r>
              <a:rPr lang="en-US" b="1" dirty="0"/>
              <a:t>When Students Misuse Social Media… </a:t>
            </a:r>
          </a:p>
        </p:txBody>
      </p:sp>
    </p:spTree>
    <p:extLst>
      <p:ext uri="{BB962C8B-B14F-4D97-AF65-F5344CB8AC3E}">
        <p14:creationId xmlns:p14="http://schemas.microsoft.com/office/powerpoint/2010/main" val="1278521452"/>
      </p:ext>
    </p:extLst>
  </p:cSld>
  <p:clrMapOvr>
    <a:masterClrMapping/>
  </p:clrMapOvr>
  <p:transition spd="slow">
    <p:fade/>
  </p:transition>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5838</TotalTime>
  <Words>3910</Words>
  <Application>Microsoft Macintosh PowerPoint</Application>
  <PresentationFormat>On-screen Show (4:3)</PresentationFormat>
  <Paragraphs>290</Paragraphs>
  <Slides>56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Palatino Linotype</vt:lpstr>
      <vt:lpstr>2_Default Design</vt:lpstr>
      <vt:lpstr>Whatcha Gonna Do When They Come For You?  When Students and Employees Misuse Social Media  </vt:lpstr>
      <vt:lpstr>Topics Covered in this Section</vt:lpstr>
      <vt:lpstr>Using Social Media in the Classroom</vt:lpstr>
      <vt:lpstr>Using Social Media in the Classroom</vt:lpstr>
      <vt:lpstr>Using Social Media in the Classroom </vt:lpstr>
      <vt:lpstr>Examples of Items to Include in a Technology Use Policy</vt:lpstr>
      <vt:lpstr>PowerPoint Presentation</vt:lpstr>
      <vt:lpstr>PowerPoint Presentation</vt:lpstr>
      <vt:lpstr>When Students Misuse Social Media… </vt:lpstr>
      <vt:lpstr>PowerPoint Presentation</vt:lpstr>
      <vt:lpstr>Authority to Discipline Students for  Misconduct (On Campus):</vt:lpstr>
      <vt:lpstr>Authority to Discipline for Off Campus Conduct (Generally)</vt:lpstr>
      <vt:lpstr>Examples of Student Misconduct/Abuse of Technology/Social Media</vt:lpstr>
      <vt:lpstr>Examples of Student Misconduct/Abuse of Technology/Social Media</vt:lpstr>
      <vt:lpstr>  4th Amendment Limitations Related to Student Use of Social Media</vt:lpstr>
      <vt:lpstr>Basic 4th Amendment Principles</vt:lpstr>
      <vt:lpstr>Lockers, Desks, and “School-Sponsored” Technology </vt:lpstr>
      <vt:lpstr>School-Owned Technology</vt:lpstr>
      <vt:lpstr>Private Devices and Technology</vt:lpstr>
      <vt:lpstr>Is the Search Justified at its Inception?</vt:lpstr>
      <vt:lpstr>Is the Search Itself Reasonable?</vt:lpstr>
      <vt:lpstr>Cell Phones </vt:lpstr>
      <vt:lpstr>Searching a Student’s Private Social Media Account</vt:lpstr>
      <vt:lpstr>  First Amendment Limitations Related to Student Use of Social Media</vt:lpstr>
      <vt:lpstr>Limitation on Student Speech (Generally)</vt:lpstr>
      <vt:lpstr>Limitation on Student Speech (Generally)</vt:lpstr>
      <vt:lpstr>Limitations on Off Campus Speech </vt:lpstr>
      <vt:lpstr>What Do You Think?</vt:lpstr>
      <vt:lpstr>What Do You Think?</vt:lpstr>
      <vt:lpstr>PowerPoint Presentation</vt:lpstr>
      <vt:lpstr>What Do You Think?</vt:lpstr>
      <vt:lpstr>What Do You Think?</vt:lpstr>
      <vt:lpstr>PowerPoint Presentation</vt:lpstr>
      <vt:lpstr>PowerPoint Presentation</vt:lpstr>
      <vt:lpstr>Other Examples Where Student Discipline for Misuse of Social Media Was Upheld</vt:lpstr>
      <vt:lpstr>Other Examples Where Student Discipline for Misuse of Social Media Was Upheld</vt:lpstr>
      <vt:lpstr>Employee Misuse of Social Media </vt:lpstr>
      <vt:lpstr>PowerPoint Presentation</vt:lpstr>
      <vt:lpstr>Topics Covered in this Section</vt:lpstr>
      <vt:lpstr>Employee Discipline –  On Campus</vt:lpstr>
      <vt:lpstr>Employee Use of School Resources</vt:lpstr>
      <vt:lpstr>Employee Discipline for Online Conduct</vt:lpstr>
      <vt:lpstr>Employee Discipline for Off-Duty Conduct - Online Conduct</vt:lpstr>
      <vt:lpstr>  4th Amendment Limitations Related to Employee Use of Social Media</vt:lpstr>
      <vt:lpstr>School District’s as a Governmental Employer</vt:lpstr>
      <vt:lpstr>  1st Amendment Limitations Related to Employee Use of Social Media</vt:lpstr>
      <vt:lpstr>Employee Discipline for Off-Duty Conduct - Online Conduct</vt:lpstr>
      <vt:lpstr>What Do You Think?</vt:lpstr>
      <vt:lpstr>What Do You Think?</vt:lpstr>
      <vt:lpstr>What Do You Think?</vt:lpstr>
      <vt:lpstr>What Do You Think?</vt:lpstr>
      <vt:lpstr>What Do You Think?</vt:lpstr>
      <vt:lpstr>PowerPoint Presentation</vt:lpstr>
      <vt:lpstr>Other Examples Where Courts Found in Favor of the District/Employer</vt:lpstr>
      <vt:lpstr>Other Examples Where Courts Found in Favor of the District/Employer</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DISTRICT CAN AVOID  THE LONG, COSTLY REACH OF  THE OFFICE OF CIVIL RIGHTS:    Proactive Steps Every  District Should Take</dc:title>
  <dc:creator>prmolnar</dc:creator>
  <cp:lastModifiedBy>Microsoft Office User</cp:lastModifiedBy>
  <cp:revision>151</cp:revision>
  <dcterms:created xsi:type="dcterms:W3CDTF">2011-08-29T17:44:22Z</dcterms:created>
  <dcterms:modified xsi:type="dcterms:W3CDTF">2019-08-05T21:38:47Z</dcterms:modified>
</cp:coreProperties>
</file>